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4"/>
  </p:notesMasterIdLst>
  <p:sldIdLst>
    <p:sldId id="256" r:id="rId2"/>
    <p:sldId id="267" r:id="rId3"/>
    <p:sldId id="271" r:id="rId4"/>
    <p:sldId id="304" r:id="rId5"/>
    <p:sldId id="305" r:id="rId6"/>
    <p:sldId id="272" r:id="rId7"/>
    <p:sldId id="273" r:id="rId8"/>
    <p:sldId id="274" r:id="rId9"/>
    <p:sldId id="275" r:id="rId10"/>
    <p:sldId id="276" r:id="rId11"/>
    <p:sldId id="277" r:id="rId12"/>
    <p:sldId id="278" r:id="rId13"/>
    <p:sldId id="282" r:id="rId14"/>
    <p:sldId id="280" r:id="rId15"/>
    <p:sldId id="284" r:id="rId16"/>
    <p:sldId id="306"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 id="300" r:id="rId32"/>
    <p:sldId id="302"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8" autoAdjust="0"/>
    <p:restoredTop sz="94660"/>
  </p:normalViewPr>
  <p:slideViewPr>
    <p:cSldViewPr snapToGrid="0">
      <p:cViewPr varScale="1">
        <p:scale>
          <a:sx n="88" d="100"/>
          <a:sy n="88" d="100"/>
        </p:scale>
        <p:origin x="38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D:\Dropbox\realestate_spatial\Draft\DAS-Exhibits\exhibi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'Proforma Cap rate'!$B$1</c:f>
              <c:strCache>
                <c:ptCount val="1"/>
                <c:pt idx="0">
                  <c:v>Actual Cap Rate</c:v>
                </c:pt>
              </c:strCache>
            </c:strRef>
          </c:tx>
          <c:spPr>
            <a:ln w="25400" cap="rnd">
              <a:noFill/>
              <a:round/>
            </a:ln>
            <a:effectLst>
              <a:outerShdw blurRad="57150" dist="19050" dir="5400000" algn="ctr" rotWithShape="0">
                <a:srgbClr val="000000">
                  <a:alpha val="63000"/>
                </a:srgbClr>
              </a:outerShdw>
            </a:effectLst>
          </c:spPr>
          <c:marker>
            <c:symbol val="circle"/>
            <c:size val="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cap="rnd">
                <a:solidFill>
                  <a:schemeClr val="accent1"/>
                </a:solidFill>
                <a:round/>
              </a:ln>
              <a:effectLst>
                <a:outerShdw blurRad="57150" dist="19050" dir="5400000" algn="ctr" rotWithShape="0">
                  <a:srgbClr val="000000">
                    <a:alpha val="63000"/>
                  </a:srgbClr>
                </a:outerShdw>
              </a:effectLst>
              <a:scene3d>
                <a:camera prst="orthographicFront">
                  <a:rot lat="0" lon="0" rev="0"/>
                </a:camera>
                <a:lightRig rig="threePt" dir="tl">
                  <a:rot lat="0" lon="0" rev="1200000"/>
                </a:lightRig>
              </a:scene3d>
              <a:sp3d>
                <a:bevelT w="38100" h="50800"/>
              </a:sp3d>
            </c:spPr>
          </c:marker>
          <c:trendline>
            <c:spPr>
              <a:ln w="19050" cap="rnd">
                <a:solidFill>
                  <a:schemeClr val="accent1"/>
                </a:solidFill>
              </a:ln>
              <a:effectLst/>
            </c:spPr>
            <c:trendlineType val="linear"/>
            <c:dispRSqr val="1"/>
            <c:dispEq val="0"/>
            <c:trendlineLbl>
              <c:layout/>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trendlineLbl>
          </c:trendline>
          <c:xVal>
            <c:numRef>
              <c:f>'Proforma Cap rate'!$A$2:$A$1040341</c:f>
              <c:numCache>
                <c:formatCode>General</c:formatCode>
                <c:ptCount val="1040340"/>
                <c:pt idx="0">
                  <c:v>7.2</c:v>
                </c:pt>
                <c:pt idx="1">
                  <c:v>10.07</c:v>
                </c:pt>
                <c:pt idx="2">
                  <c:v>9.64</c:v>
                </c:pt>
                <c:pt idx="3">
                  <c:v>8.59</c:v>
                </c:pt>
                <c:pt idx="4">
                  <c:v>12.8</c:v>
                </c:pt>
                <c:pt idx="5">
                  <c:v>10.72</c:v>
                </c:pt>
                <c:pt idx="6">
                  <c:v>6.46</c:v>
                </c:pt>
                <c:pt idx="7">
                  <c:v>10.5</c:v>
                </c:pt>
                <c:pt idx="8">
                  <c:v>7</c:v>
                </c:pt>
                <c:pt idx="9">
                  <c:v>5.96</c:v>
                </c:pt>
                <c:pt idx="10">
                  <c:v>8.5</c:v>
                </c:pt>
                <c:pt idx="11">
                  <c:v>5.63</c:v>
                </c:pt>
                <c:pt idx="12">
                  <c:v>11.6</c:v>
                </c:pt>
                <c:pt idx="13">
                  <c:v>6</c:v>
                </c:pt>
                <c:pt idx="14">
                  <c:v>6.58</c:v>
                </c:pt>
                <c:pt idx="15">
                  <c:v>10.199999999999999</c:v>
                </c:pt>
                <c:pt idx="16">
                  <c:v>8.82</c:v>
                </c:pt>
                <c:pt idx="17">
                  <c:v>11.69</c:v>
                </c:pt>
                <c:pt idx="18">
                  <c:v>8.4</c:v>
                </c:pt>
                <c:pt idx="19">
                  <c:v>8.65</c:v>
                </c:pt>
                <c:pt idx="20">
                  <c:v>8.1999999999999993</c:v>
                </c:pt>
                <c:pt idx="21">
                  <c:v>11.08</c:v>
                </c:pt>
                <c:pt idx="22">
                  <c:v>8.6999999999999993</c:v>
                </c:pt>
                <c:pt idx="23">
                  <c:v>9</c:v>
                </c:pt>
                <c:pt idx="24">
                  <c:v>9.5</c:v>
                </c:pt>
                <c:pt idx="25">
                  <c:v>18</c:v>
                </c:pt>
                <c:pt idx="26">
                  <c:v>10.3</c:v>
                </c:pt>
                <c:pt idx="27">
                  <c:v>12.81</c:v>
                </c:pt>
                <c:pt idx="28">
                  <c:v>10</c:v>
                </c:pt>
                <c:pt idx="29">
                  <c:v>11.43</c:v>
                </c:pt>
                <c:pt idx="30">
                  <c:v>6.8</c:v>
                </c:pt>
                <c:pt idx="31">
                  <c:v>8.9</c:v>
                </c:pt>
                <c:pt idx="32">
                  <c:v>8.4</c:v>
                </c:pt>
                <c:pt idx="33">
                  <c:v>4.7</c:v>
                </c:pt>
                <c:pt idx="34">
                  <c:v>8.1999999999999993</c:v>
                </c:pt>
                <c:pt idx="35">
                  <c:v>8.4</c:v>
                </c:pt>
                <c:pt idx="36">
                  <c:v>7.96</c:v>
                </c:pt>
                <c:pt idx="37">
                  <c:v>8.5</c:v>
                </c:pt>
                <c:pt idx="38">
                  <c:v>10</c:v>
                </c:pt>
                <c:pt idx="39">
                  <c:v>11.79</c:v>
                </c:pt>
                <c:pt idx="40">
                  <c:v>8.76</c:v>
                </c:pt>
                <c:pt idx="41">
                  <c:v>9.67</c:v>
                </c:pt>
                <c:pt idx="42">
                  <c:v>11.1</c:v>
                </c:pt>
                <c:pt idx="43">
                  <c:v>12.84</c:v>
                </c:pt>
                <c:pt idx="44">
                  <c:v>5.9</c:v>
                </c:pt>
                <c:pt idx="45">
                  <c:v>7.9</c:v>
                </c:pt>
                <c:pt idx="46">
                  <c:v>6.5</c:v>
                </c:pt>
                <c:pt idx="47">
                  <c:v>10.5</c:v>
                </c:pt>
                <c:pt idx="48">
                  <c:v>8.5</c:v>
                </c:pt>
                <c:pt idx="49">
                  <c:v>9</c:v>
                </c:pt>
                <c:pt idx="50">
                  <c:v>8.5</c:v>
                </c:pt>
                <c:pt idx="51">
                  <c:v>7.5</c:v>
                </c:pt>
                <c:pt idx="52">
                  <c:v>8.5</c:v>
                </c:pt>
                <c:pt idx="53">
                  <c:v>8.75</c:v>
                </c:pt>
                <c:pt idx="54">
                  <c:v>13.4</c:v>
                </c:pt>
                <c:pt idx="55">
                  <c:v>9</c:v>
                </c:pt>
                <c:pt idx="56">
                  <c:v>12</c:v>
                </c:pt>
                <c:pt idx="57">
                  <c:v>16.07</c:v>
                </c:pt>
                <c:pt idx="58">
                  <c:v>6.85</c:v>
                </c:pt>
                <c:pt idx="59">
                  <c:v>11</c:v>
                </c:pt>
                <c:pt idx="60">
                  <c:v>8</c:v>
                </c:pt>
                <c:pt idx="61">
                  <c:v>10.1</c:v>
                </c:pt>
                <c:pt idx="62">
                  <c:v>10.8</c:v>
                </c:pt>
                <c:pt idx="63">
                  <c:v>5.0999999999999996</c:v>
                </c:pt>
                <c:pt idx="64">
                  <c:v>24.32</c:v>
                </c:pt>
                <c:pt idx="65">
                  <c:v>11.7</c:v>
                </c:pt>
                <c:pt idx="66">
                  <c:v>8.9</c:v>
                </c:pt>
                <c:pt idx="67">
                  <c:v>4.75</c:v>
                </c:pt>
                <c:pt idx="68">
                  <c:v>8.3000000000000007</c:v>
                </c:pt>
                <c:pt idx="69">
                  <c:v>7.3</c:v>
                </c:pt>
                <c:pt idx="70">
                  <c:v>11</c:v>
                </c:pt>
                <c:pt idx="71">
                  <c:v>8.57</c:v>
                </c:pt>
                <c:pt idx="72">
                  <c:v>6.5</c:v>
                </c:pt>
                <c:pt idx="73">
                  <c:v>14.21</c:v>
                </c:pt>
                <c:pt idx="74">
                  <c:v>5.31</c:v>
                </c:pt>
                <c:pt idx="75">
                  <c:v>16.45</c:v>
                </c:pt>
                <c:pt idx="76">
                  <c:v>7.5</c:v>
                </c:pt>
                <c:pt idx="77">
                  <c:v>9</c:v>
                </c:pt>
                <c:pt idx="78">
                  <c:v>9.4700000000000006</c:v>
                </c:pt>
                <c:pt idx="79">
                  <c:v>5.8</c:v>
                </c:pt>
                <c:pt idx="80">
                  <c:v>8.1</c:v>
                </c:pt>
                <c:pt idx="81">
                  <c:v>6.8</c:v>
                </c:pt>
                <c:pt idx="82">
                  <c:v>7.94</c:v>
                </c:pt>
                <c:pt idx="83">
                  <c:v>10</c:v>
                </c:pt>
                <c:pt idx="84">
                  <c:v>9.9600000000000009</c:v>
                </c:pt>
                <c:pt idx="85">
                  <c:v>11.72</c:v>
                </c:pt>
                <c:pt idx="86">
                  <c:v>10.86</c:v>
                </c:pt>
                <c:pt idx="87">
                  <c:v>7.4</c:v>
                </c:pt>
                <c:pt idx="88">
                  <c:v>6.11</c:v>
                </c:pt>
                <c:pt idx="89">
                  <c:v>10.35</c:v>
                </c:pt>
                <c:pt idx="90">
                  <c:v>11</c:v>
                </c:pt>
                <c:pt idx="91">
                  <c:v>8.75</c:v>
                </c:pt>
                <c:pt idx="92">
                  <c:v>8.6</c:v>
                </c:pt>
                <c:pt idx="93">
                  <c:v>11.74</c:v>
                </c:pt>
                <c:pt idx="94">
                  <c:v>12.15</c:v>
                </c:pt>
                <c:pt idx="95">
                  <c:v>10</c:v>
                </c:pt>
                <c:pt idx="96">
                  <c:v>10.6</c:v>
                </c:pt>
                <c:pt idx="97">
                  <c:v>11.77</c:v>
                </c:pt>
                <c:pt idx="98">
                  <c:v>5.2</c:v>
                </c:pt>
                <c:pt idx="99">
                  <c:v>12.79</c:v>
                </c:pt>
                <c:pt idx="100">
                  <c:v>8.93</c:v>
                </c:pt>
                <c:pt idx="101">
                  <c:v>7</c:v>
                </c:pt>
                <c:pt idx="102">
                  <c:v>7.46</c:v>
                </c:pt>
                <c:pt idx="103">
                  <c:v>12.23</c:v>
                </c:pt>
                <c:pt idx="104">
                  <c:v>6.75</c:v>
                </c:pt>
                <c:pt idx="105">
                  <c:v>10.220000000000001</c:v>
                </c:pt>
                <c:pt idx="106">
                  <c:v>9.0399999999999991</c:v>
                </c:pt>
                <c:pt idx="107">
                  <c:v>8.1199999999999992</c:v>
                </c:pt>
                <c:pt idx="108">
                  <c:v>13.52</c:v>
                </c:pt>
                <c:pt idx="109">
                  <c:v>13</c:v>
                </c:pt>
                <c:pt idx="110">
                  <c:v>11.25</c:v>
                </c:pt>
                <c:pt idx="111">
                  <c:v>9.9</c:v>
                </c:pt>
                <c:pt idx="112">
                  <c:v>9</c:v>
                </c:pt>
                <c:pt idx="113">
                  <c:v>4.5</c:v>
                </c:pt>
                <c:pt idx="114">
                  <c:v>9.6999999999999993</c:v>
                </c:pt>
                <c:pt idx="115">
                  <c:v>7</c:v>
                </c:pt>
                <c:pt idx="116">
                  <c:v>5.5</c:v>
                </c:pt>
                <c:pt idx="117">
                  <c:v>11</c:v>
                </c:pt>
                <c:pt idx="118">
                  <c:v>14.9</c:v>
                </c:pt>
                <c:pt idx="119">
                  <c:v>8.8000000000000007</c:v>
                </c:pt>
              </c:numCache>
            </c:numRef>
          </c:xVal>
          <c:yVal>
            <c:numRef>
              <c:f>'Proforma Cap rate'!$B$2:$B$1040341</c:f>
              <c:numCache>
                <c:formatCode>General</c:formatCode>
                <c:ptCount val="1040340"/>
                <c:pt idx="0">
                  <c:v>6.4</c:v>
                </c:pt>
                <c:pt idx="1">
                  <c:v>13.95</c:v>
                </c:pt>
                <c:pt idx="2">
                  <c:v>9.64</c:v>
                </c:pt>
                <c:pt idx="3">
                  <c:v>9.1300000000000008</c:v>
                </c:pt>
                <c:pt idx="4">
                  <c:v>9.18</c:v>
                </c:pt>
                <c:pt idx="5">
                  <c:v>10.49</c:v>
                </c:pt>
                <c:pt idx="6">
                  <c:v>6.46</c:v>
                </c:pt>
                <c:pt idx="7">
                  <c:v>9.5</c:v>
                </c:pt>
                <c:pt idx="8">
                  <c:v>4</c:v>
                </c:pt>
                <c:pt idx="9">
                  <c:v>6</c:v>
                </c:pt>
                <c:pt idx="10">
                  <c:v>9.3000000000000007</c:v>
                </c:pt>
                <c:pt idx="11">
                  <c:v>8.4</c:v>
                </c:pt>
                <c:pt idx="12">
                  <c:v>8.51</c:v>
                </c:pt>
                <c:pt idx="13">
                  <c:v>5.4</c:v>
                </c:pt>
                <c:pt idx="14">
                  <c:v>8.6999999999999993</c:v>
                </c:pt>
                <c:pt idx="15">
                  <c:v>9.5</c:v>
                </c:pt>
                <c:pt idx="16">
                  <c:v>8.82</c:v>
                </c:pt>
                <c:pt idx="17">
                  <c:v>11.46</c:v>
                </c:pt>
                <c:pt idx="18">
                  <c:v>7.8</c:v>
                </c:pt>
                <c:pt idx="19">
                  <c:v>8.5500000000000007</c:v>
                </c:pt>
                <c:pt idx="20">
                  <c:v>7.6</c:v>
                </c:pt>
                <c:pt idx="21">
                  <c:v>11.1</c:v>
                </c:pt>
                <c:pt idx="22">
                  <c:v>7.9</c:v>
                </c:pt>
                <c:pt idx="23">
                  <c:v>9.9600000000000009</c:v>
                </c:pt>
                <c:pt idx="24">
                  <c:v>9</c:v>
                </c:pt>
                <c:pt idx="25">
                  <c:v>16.260000000000002</c:v>
                </c:pt>
                <c:pt idx="26">
                  <c:v>9.5</c:v>
                </c:pt>
                <c:pt idx="27">
                  <c:v>11.6</c:v>
                </c:pt>
                <c:pt idx="28">
                  <c:v>10</c:v>
                </c:pt>
                <c:pt idx="29">
                  <c:v>11.76</c:v>
                </c:pt>
                <c:pt idx="30">
                  <c:v>6.2</c:v>
                </c:pt>
                <c:pt idx="31">
                  <c:v>7.9</c:v>
                </c:pt>
                <c:pt idx="32">
                  <c:v>8.3000000000000007</c:v>
                </c:pt>
                <c:pt idx="33">
                  <c:v>7.5</c:v>
                </c:pt>
                <c:pt idx="34">
                  <c:v>8</c:v>
                </c:pt>
                <c:pt idx="35">
                  <c:v>5.7</c:v>
                </c:pt>
                <c:pt idx="36">
                  <c:v>8.25</c:v>
                </c:pt>
                <c:pt idx="37">
                  <c:v>8</c:v>
                </c:pt>
                <c:pt idx="38">
                  <c:v>7.75</c:v>
                </c:pt>
                <c:pt idx="39">
                  <c:v>8.8000000000000007</c:v>
                </c:pt>
                <c:pt idx="40">
                  <c:v>10.1</c:v>
                </c:pt>
                <c:pt idx="41">
                  <c:v>12.45</c:v>
                </c:pt>
                <c:pt idx="42">
                  <c:v>13.15</c:v>
                </c:pt>
                <c:pt idx="43">
                  <c:v>12.84</c:v>
                </c:pt>
                <c:pt idx="44">
                  <c:v>3.9</c:v>
                </c:pt>
                <c:pt idx="45">
                  <c:v>4</c:v>
                </c:pt>
                <c:pt idx="46">
                  <c:v>5.2</c:v>
                </c:pt>
                <c:pt idx="47">
                  <c:v>8.4</c:v>
                </c:pt>
                <c:pt idx="48">
                  <c:v>7.5</c:v>
                </c:pt>
                <c:pt idx="49">
                  <c:v>8</c:v>
                </c:pt>
                <c:pt idx="50">
                  <c:v>7.5</c:v>
                </c:pt>
                <c:pt idx="51">
                  <c:v>8</c:v>
                </c:pt>
                <c:pt idx="52">
                  <c:v>8</c:v>
                </c:pt>
                <c:pt idx="53">
                  <c:v>8.75</c:v>
                </c:pt>
                <c:pt idx="54">
                  <c:v>13.4</c:v>
                </c:pt>
                <c:pt idx="55">
                  <c:v>8.8000000000000007</c:v>
                </c:pt>
                <c:pt idx="56">
                  <c:v>11</c:v>
                </c:pt>
                <c:pt idx="57">
                  <c:v>13.24</c:v>
                </c:pt>
                <c:pt idx="58">
                  <c:v>4.8</c:v>
                </c:pt>
                <c:pt idx="59">
                  <c:v>8.3000000000000007</c:v>
                </c:pt>
                <c:pt idx="60">
                  <c:v>7</c:v>
                </c:pt>
                <c:pt idx="61">
                  <c:v>8.1</c:v>
                </c:pt>
                <c:pt idx="62">
                  <c:v>10.8</c:v>
                </c:pt>
                <c:pt idx="63">
                  <c:v>3.5</c:v>
                </c:pt>
                <c:pt idx="64">
                  <c:v>12.82</c:v>
                </c:pt>
                <c:pt idx="65">
                  <c:v>13.23</c:v>
                </c:pt>
                <c:pt idx="66">
                  <c:v>6.3</c:v>
                </c:pt>
                <c:pt idx="67">
                  <c:v>4.8</c:v>
                </c:pt>
                <c:pt idx="68">
                  <c:v>6.7</c:v>
                </c:pt>
                <c:pt idx="69">
                  <c:v>7</c:v>
                </c:pt>
                <c:pt idx="70">
                  <c:v>8</c:v>
                </c:pt>
                <c:pt idx="71">
                  <c:v>11</c:v>
                </c:pt>
                <c:pt idx="72">
                  <c:v>5</c:v>
                </c:pt>
                <c:pt idx="73">
                  <c:v>16.75</c:v>
                </c:pt>
                <c:pt idx="74">
                  <c:v>5.31</c:v>
                </c:pt>
                <c:pt idx="75">
                  <c:v>11.82</c:v>
                </c:pt>
                <c:pt idx="76">
                  <c:v>7.2</c:v>
                </c:pt>
                <c:pt idx="77">
                  <c:v>10.28</c:v>
                </c:pt>
                <c:pt idx="78">
                  <c:v>7.3</c:v>
                </c:pt>
                <c:pt idx="79">
                  <c:v>5.93</c:v>
                </c:pt>
                <c:pt idx="80">
                  <c:v>8.2799999999999994</c:v>
                </c:pt>
                <c:pt idx="81">
                  <c:v>6.96</c:v>
                </c:pt>
                <c:pt idx="82">
                  <c:v>5</c:v>
                </c:pt>
                <c:pt idx="83">
                  <c:v>7.5</c:v>
                </c:pt>
                <c:pt idx="84">
                  <c:v>9.85</c:v>
                </c:pt>
                <c:pt idx="85">
                  <c:v>10.67</c:v>
                </c:pt>
                <c:pt idx="86">
                  <c:v>7.54</c:v>
                </c:pt>
                <c:pt idx="87">
                  <c:v>10.38</c:v>
                </c:pt>
                <c:pt idx="88">
                  <c:v>6.11</c:v>
                </c:pt>
                <c:pt idx="89">
                  <c:v>10</c:v>
                </c:pt>
                <c:pt idx="90">
                  <c:v>11</c:v>
                </c:pt>
                <c:pt idx="91">
                  <c:v>7</c:v>
                </c:pt>
                <c:pt idx="92">
                  <c:v>8.6</c:v>
                </c:pt>
                <c:pt idx="93">
                  <c:v>11.23</c:v>
                </c:pt>
                <c:pt idx="94">
                  <c:v>11.22</c:v>
                </c:pt>
                <c:pt idx="95">
                  <c:v>10</c:v>
                </c:pt>
                <c:pt idx="96">
                  <c:v>10.6</c:v>
                </c:pt>
                <c:pt idx="97">
                  <c:v>11.77</c:v>
                </c:pt>
                <c:pt idx="98">
                  <c:v>4.18</c:v>
                </c:pt>
                <c:pt idx="99">
                  <c:v>11.9</c:v>
                </c:pt>
                <c:pt idx="100">
                  <c:v>7.73</c:v>
                </c:pt>
                <c:pt idx="101">
                  <c:v>4.88</c:v>
                </c:pt>
                <c:pt idx="102">
                  <c:v>6</c:v>
                </c:pt>
                <c:pt idx="103">
                  <c:v>12</c:v>
                </c:pt>
                <c:pt idx="104">
                  <c:v>7.38</c:v>
                </c:pt>
                <c:pt idx="105">
                  <c:v>9.39</c:v>
                </c:pt>
                <c:pt idx="106">
                  <c:v>9.0399999999999991</c:v>
                </c:pt>
                <c:pt idx="107">
                  <c:v>8</c:v>
                </c:pt>
                <c:pt idx="108">
                  <c:v>12.73</c:v>
                </c:pt>
                <c:pt idx="109">
                  <c:v>12.81</c:v>
                </c:pt>
                <c:pt idx="110">
                  <c:v>12.52</c:v>
                </c:pt>
                <c:pt idx="111">
                  <c:v>9.5299999999999994</c:v>
                </c:pt>
                <c:pt idx="112">
                  <c:v>8.9700000000000006</c:v>
                </c:pt>
                <c:pt idx="113">
                  <c:v>4.5</c:v>
                </c:pt>
                <c:pt idx="114">
                  <c:v>8.6999999999999993</c:v>
                </c:pt>
                <c:pt idx="115">
                  <c:v>7</c:v>
                </c:pt>
                <c:pt idx="116">
                  <c:v>6.5</c:v>
                </c:pt>
                <c:pt idx="117">
                  <c:v>9.9700000000000006</c:v>
                </c:pt>
                <c:pt idx="118">
                  <c:v>14.9</c:v>
                </c:pt>
                <c:pt idx="119">
                  <c:v>6.4</c:v>
                </c:pt>
              </c:numCache>
            </c:numRef>
          </c:yVal>
          <c:smooth val="0"/>
          <c:extLst xmlns:c16r2="http://schemas.microsoft.com/office/drawing/2015/06/chart">
            <c:ext xmlns:c16="http://schemas.microsoft.com/office/drawing/2014/chart" uri="{C3380CC4-5D6E-409C-BE32-E72D297353CC}">
              <c16:uniqueId val="{00000001-C7FC-B840-8869-C88FB0E76079}"/>
            </c:ext>
          </c:extLst>
        </c:ser>
        <c:dLbls>
          <c:showLegendKey val="0"/>
          <c:showVal val="0"/>
          <c:showCatName val="0"/>
          <c:showSerName val="0"/>
          <c:showPercent val="0"/>
          <c:showBubbleSize val="0"/>
        </c:dLbls>
        <c:axId val="235490928"/>
        <c:axId val="235491320"/>
      </c:scatterChart>
      <c:valAx>
        <c:axId val="235490928"/>
        <c:scaling>
          <c:orientation val="minMax"/>
          <c:max val="24.5"/>
          <c:min val="3.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r>
                  <a:rPr lang="en-US"/>
                  <a:t>Appraisal Cap Rate</a:t>
                </a:r>
              </a:p>
            </c:rich>
          </c:tx>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91320"/>
        <c:crosses val="autoZero"/>
        <c:crossBetween val="midCat"/>
      </c:valAx>
      <c:valAx>
        <c:axId val="235491320"/>
        <c:scaling>
          <c:orientation val="minMax"/>
          <c:min val="3.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r>
                  <a:rPr lang="en-US"/>
                  <a:t>Transaction Cap Rate</a:t>
                </a:r>
              </a:p>
            </c:rich>
          </c:tx>
          <c:layout/>
          <c:overlay val="0"/>
          <c:spPr>
            <a:noFill/>
            <a:ln>
              <a:noFill/>
            </a:ln>
            <a:effectLst/>
          </c:spPr>
          <c:txPr>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909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02B50C-3572-49BD-A9FE-2C2C89CE0F72}" type="datetimeFigureOut">
              <a:rPr lang="en-US" smtClean="0"/>
              <a:t>7/3/2019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0A136C-1A65-4867-AC7C-6E42EE3E115E}" type="slidenum">
              <a:rPr lang="en-US" smtClean="0"/>
              <a:t>‹#›</a:t>
            </a:fld>
            <a:endParaRPr lang="en-US"/>
          </a:p>
        </p:txBody>
      </p:sp>
    </p:spTree>
    <p:extLst>
      <p:ext uri="{BB962C8B-B14F-4D97-AF65-F5344CB8AC3E}">
        <p14:creationId xmlns:p14="http://schemas.microsoft.com/office/powerpoint/2010/main" val="3875103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smtClean="0"/>
              <a:t>Clauretie</a:t>
            </a:r>
            <a:r>
              <a:rPr lang="en-US" dirty="0" smtClean="0"/>
              <a:t>, T. M., &amp; </a:t>
            </a:r>
            <a:r>
              <a:rPr lang="en-US" dirty="0" err="1" smtClean="0"/>
              <a:t>Daneshvary</a:t>
            </a:r>
            <a:r>
              <a:rPr lang="en-US" dirty="0" smtClean="0"/>
              <a:t>, N. (2009). Estimating the house foreclosure discount corrected for spatial price interdependence and endogeneity of marketing time. </a:t>
            </a:r>
            <a:r>
              <a:rPr lang="en-US" i="1" dirty="0" smtClean="0"/>
              <a:t>Real Estate Economics</a:t>
            </a:r>
            <a:r>
              <a:rPr lang="en-US" dirty="0" smtClean="0"/>
              <a:t>, </a:t>
            </a:r>
            <a:r>
              <a:rPr lang="en-US" i="1" dirty="0" smtClean="0"/>
              <a:t>37</a:t>
            </a:r>
            <a:r>
              <a:rPr lang="en-US" dirty="0" smtClean="0"/>
              <a:t>(1), 43-67.</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CH"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smtClean="0"/>
              <a:t>Basu</a:t>
            </a:r>
            <a:r>
              <a:rPr lang="en-US" dirty="0" smtClean="0"/>
              <a:t>, S., &amp; </a:t>
            </a:r>
            <a:r>
              <a:rPr lang="en-US" dirty="0" err="1" smtClean="0"/>
              <a:t>Thibodeau</a:t>
            </a:r>
            <a:r>
              <a:rPr lang="en-US" dirty="0" smtClean="0"/>
              <a:t>, T. G. (1998). Analysis of spatial autocorrelation in house prices. </a:t>
            </a:r>
            <a:r>
              <a:rPr lang="en-US" i="1" dirty="0" smtClean="0"/>
              <a:t>The Journal of Real Estate Finance and Economics</a:t>
            </a:r>
            <a:r>
              <a:rPr lang="en-US" dirty="0" smtClean="0"/>
              <a:t>, </a:t>
            </a:r>
            <a:r>
              <a:rPr lang="en-US" i="1" dirty="0" smtClean="0"/>
              <a:t>17</a:t>
            </a:r>
            <a:r>
              <a:rPr lang="en-US" dirty="0" smtClean="0"/>
              <a:t>(1), 61-85.</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CH"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smtClean="0"/>
              <a:t>Dubin</a:t>
            </a:r>
            <a:r>
              <a:rPr lang="en-US" dirty="0" smtClean="0"/>
              <a:t>, R. A. (1998). Spatial autocorrelation: a primer. </a:t>
            </a:r>
            <a:r>
              <a:rPr lang="en-US" i="1" dirty="0" smtClean="0"/>
              <a:t>Journal of housing economics</a:t>
            </a:r>
            <a:r>
              <a:rPr lang="en-US" dirty="0" smtClean="0"/>
              <a:t>, </a:t>
            </a:r>
            <a:r>
              <a:rPr lang="en-US" i="1" dirty="0" smtClean="0"/>
              <a:t>7</a:t>
            </a:r>
            <a:r>
              <a:rPr lang="en-US" dirty="0" smtClean="0"/>
              <a:t>(4), 304-327.</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CH"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smtClean="0"/>
              <a:t>Osland</a:t>
            </a:r>
            <a:r>
              <a:rPr lang="en-US" dirty="0" smtClean="0"/>
              <a:t>, L. (2010). An application of spatial econometrics in relation to hedonic house price modeling. </a:t>
            </a:r>
            <a:r>
              <a:rPr lang="en-US" i="1" dirty="0" smtClean="0"/>
              <a:t>Journal of Real Estate Research</a:t>
            </a:r>
            <a:r>
              <a:rPr lang="en-US" dirty="0" smtClean="0"/>
              <a:t>, </a:t>
            </a:r>
            <a:r>
              <a:rPr lang="en-US" i="1" dirty="0" smtClean="0"/>
              <a:t>32</a:t>
            </a:r>
            <a:r>
              <a:rPr lang="en-US" dirty="0" smtClean="0"/>
              <a:t>(3), 289-320.</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Sinha, P., </a:t>
            </a:r>
            <a:r>
              <a:rPr lang="en-US" dirty="0" err="1" smtClean="0"/>
              <a:t>Caulkins</a:t>
            </a:r>
            <a:r>
              <a:rPr lang="en-US" dirty="0" smtClean="0"/>
              <a:t>, M. L., &amp; Cropper, M. L. (2018). </a:t>
            </a:r>
            <a:r>
              <a:rPr lang="en-US" i="1" dirty="0" smtClean="0"/>
              <a:t>Do Discrete Choice Approaches to Valuing Urban Amenities Yield Different Results Than Hedonic Models?</a:t>
            </a:r>
            <a:r>
              <a:rPr lang="en-US" dirty="0" smtClean="0"/>
              <a:t> (No. w24290). National Bureau of Economic Research.</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CH"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smtClean="0"/>
              <a:t>Anselin</a:t>
            </a:r>
            <a:r>
              <a:rPr lang="en-US" dirty="0" smtClean="0"/>
              <a:t>, L. (2002). Under the hood: Issues in the specification and interpretation of spatial regression models. </a:t>
            </a:r>
            <a:r>
              <a:rPr lang="en-US" i="1" dirty="0" smtClean="0"/>
              <a:t>Agricultural economics</a:t>
            </a:r>
            <a:r>
              <a:rPr lang="en-US" dirty="0" smtClean="0"/>
              <a:t>, </a:t>
            </a:r>
            <a:r>
              <a:rPr lang="en-US" i="1" dirty="0" smtClean="0"/>
              <a:t>27</a:t>
            </a:r>
            <a:r>
              <a:rPr lang="en-US" dirty="0" smtClean="0"/>
              <a:t>(3), 247-267.</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CH"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smtClean="0"/>
              <a:t>Corrado</a:t>
            </a:r>
            <a:r>
              <a:rPr lang="en-US" dirty="0" smtClean="0"/>
              <a:t>, L., &amp; </a:t>
            </a:r>
            <a:r>
              <a:rPr lang="en-US" dirty="0" err="1" smtClean="0"/>
              <a:t>Fingleton</a:t>
            </a:r>
            <a:r>
              <a:rPr lang="en-US" dirty="0" smtClean="0"/>
              <a:t>, B. (2012). Where is the economics in spatial econometrics?. </a:t>
            </a:r>
            <a:r>
              <a:rPr lang="en-US" i="1" dirty="0" smtClean="0"/>
              <a:t>Journal of Regional Science</a:t>
            </a:r>
            <a:r>
              <a:rPr lang="en-US" dirty="0" smtClean="0"/>
              <a:t>, </a:t>
            </a:r>
            <a:r>
              <a:rPr lang="en-US" i="1" dirty="0" smtClean="0"/>
              <a:t>52</a:t>
            </a:r>
            <a:r>
              <a:rPr lang="en-US" dirty="0" smtClean="0"/>
              <a:t>(2), 210-239.</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CH"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Gibbons, S., &amp; Overman, H. G. (2012). Mostly pointless spatial econometrics?. </a:t>
            </a:r>
            <a:r>
              <a:rPr lang="en-US" i="1" dirty="0" smtClean="0"/>
              <a:t>Journal of Regional Science</a:t>
            </a:r>
            <a:r>
              <a:rPr lang="en-US" dirty="0" smtClean="0"/>
              <a:t>, </a:t>
            </a:r>
            <a:r>
              <a:rPr lang="en-US" i="1" dirty="0" smtClean="0"/>
              <a:t>52</a:t>
            </a:r>
            <a:r>
              <a:rPr lang="en-US" dirty="0" smtClean="0"/>
              <a:t>(2), 172-191.</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BBEB45C0-425D-A944-91CF-945027548EA6}" type="slidenum">
              <a:rPr lang="fr-FR" smtClean="0"/>
              <a:t>8</a:t>
            </a:fld>
            <a:endParaRPr lang="fr-FR"/>
          </a:p>
        </p:txBody>
      </p:sp>
    </p:spTree>
    <p:extLst>
      <p:ext uri="{BB962C8B-B14F-4D97-AF65-F5344CB8AC3E}">
        <p14:creationId xmlns:p14="http://schemas.microsoft.com/office/powerpoint/2010/main" val="2058930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“omitted variable motivation” wherein the traditional location controls are found insufficient in capturing the local effects at </a:t>
            </a:r>
            <a:r>
              <a:rPr lang="en-US" sz="1200" b="1" kern="1200" dirty="0" smtClean="0">
                <a:solidFill>
                  <a:schemeClr val="tx1"/>
                </a:solidFill>
                <a:effectLst/>
                <a:latin typeface="+mn-lt"/>
                <a:ea typeface="+mn-ea"/>
                <a:cs typeface="+mn-cs"/>
              </a:rPr>
              <a:t>micro levels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properties compete with each other in their </a:t>
            </a:r>
            <a:r>
              <a:rPr lang="en-US" sz="1200" b="1" kern="1200" dirty="0" smtClean="0">
                <a:solidFill>
                  <a:schemeClr val="tx1"/>
                </a:solidFill>
                <a:effectLst/>
                <a:latin typeface="+mn-lt"/>
                <a:ea typeface="+mn-ea"/>
                <a:cs typeface="+mn-cs"/>
              </a:rPr>
              <a:t>respective local boundaries </a:t>
            </a:r>
            <a:r>
              <a:rPr lang="en-US" sz="1200" kern="1200" dirty="0" smtClean="0">
                <a:solidFill>
                  <a:schemeClr val="tx1"/>
                </a:solidFill>
                <a:effectLst/>
                <a:latin typeface="+mn-lt"/>
                <a:ea typeface="+mn-ea"/>
                <a:cs typeface="+mn-cs"/>
              </a:rPr>
              <a:t>rather than in </a:t>
            </a:r>
            <a:r>
              <a:rPr lang="en-US" sz="1200" b="1" kern="1200" dirty="0" smtClean="0">
                <a:solidFill>
                  <a:schemeClr val="tx1"/>
                </a:solidFill>
                <a:effectLst/>
                <a:latin typeface="+mn-lt"/>
                <a:ea typeface="+mn-ea"/>
                <a:cs typeface="+mn-cs"/>
              </a:rPr>
              <a:t>rigid census boundaries</a:t>
            </a:r>
          </a:p>
          <a:p>
            <a:pPr marL="171450" indent="-171450">
              <a:buFont typeface="Arial" panose="020B0604020202020204" pitchFamily="34" charset="0"/>
              <a:buChar char="•"/>
            </a:pPr>
            <a:r>
              <a:rPr lang="en-US" sz="1200" kern="1200" dirty="0" err="1" smtClean="0">
                <a:solidFill>
                  <a:schemeClr val="tx1"/>
                </a:solidFill>
                <a:effectLst/>
                <a:latin typeface="+mn-lt"/>
                <a:ea typeface="+mn-ea"/>
                <a:cs typeface="+mn-cs"/>
              </a:rPr>
              <a:t>Chegut</a:t>
            </a:r>
            <a:r>
              <a:rPr lang="en-US" sz="1200" kern="1200" dirty="0" smtClean="0">
                <a:solidFill>
                  <a:schemeClr val="tx1"/>
                </a:solidFill>
                <a:effectLst/>
                <a:latin typeface="+mn-lt"/>
                <a:ea typeface="+mn-ea"/>
                <a:cs typeface="+mn-cs"/>
              </a:rPr>
              <a:t> et al. (2015) explains spatial dependence in terms of similar building technology, codes </a:t>
            </a:r>
          </a:p>
          <a:p>
            <a:pPr marL="171450" indent="-171450">
              <a:buFont typeface="Arial" panose="020B0604020202020204" pitchFamily="34" charset="0"/>
              <a:buChar char="•"/>
            </a:pPr>
            <a:r>
              <a:rPr lang="en-US" sz="1200" kern="1200" dirty="0" err="1" smtClean="0">
                <a:solidFill>
                  <a:schemeClr val="tx1"/>
                </a:solidFill>
                <a:effectLst/>
                <a:latin typeface="+mn-lt"/>
                <a:ea typeface="+mn-ea"/>
                <a:cs typeface="+mn-cs"/>
              </a:rPr>
              <a:t>Corgel</a:t>
            </a:r>
            <a:r>
              <a:rPr lang="en-US" sz="1200" kern="1200" dirty="0" smtClean="0">
                <a:solidFill>
                  <a:schemeClr val="tx1"/>
                </a:solidFill>
                <a:effectLst/>
                <a:latin typeface="+mn-lt"/>
                <a:ea typeface="+mn-ea"/>
                <a:cs typeface="+mn-cs"/>
              </a:rPr>
              <a:t> (2007) includes </a:t>
            </a:r>
            <a:r>
              <a:rPr lang="en-US" sz="1200" b="1" kern="1200" dirty="0" smtClean="0">
                <a:solidFill>
                  <a:schemeClr val="tx1"/>
                </a:solidFill>
                <a:effectLst/>
                <a:latin typeface="+mn-lt"/>
                <a:ea typeface="+mn-ea"/>
                <a:cs typeface="+mn-cs"/>
              </a:rPr>
              <a:t>Zip-code</a:t>
            </a:r>
            <a:r>
              <a:rPr lang="en-US" sz="1200" kern="1200" dirty="0" smtClean="0">
                <a:solidFill>
                  <a:schemeClr val="tx1"/>
                </a:solidFill>
                <a:effectLst/>
                <a:latin typeface="+mn-lt"/>
                <a:ea typeface="+mn-ea"/>
                <a:cs typeface="+mn-cs"/>
              </a:rPr>
              <a:t> level per capita income in the empirical analysis and finds a positive impact on prices.</a:t>
            </a:r>
            <a:endParaRPr lang="en-US" b="1" dirty="0" smtClean="0"/>
          </a:p>
          <a:p>
            <a:endParaRPr lang="fr-CH" dirty="0"/>
          </a:p>
        </p:txBody>
      </p:sp>
      <p:sp>
        <p:nvSpPr>
          <p:cNvPr id="4" name="Slide Number Placeholder 3"/>
          <p:cNvSpPr>
            <a:spLocks noGrp="1"/>
          </p:cNvSpPr>
          <p:nvPr>
            <p:ph type="sldNum" sz="quarter" idx="10"/>
          </p:nvPr>
        </p:nvSpPr>
        <p:spPr/>
        <p:txBody>
          <a:bodyPr/>
          <a:lstStyle/>
          <a:p>
            <a:fld id="{BBEB45C0-425D-A944-91CF-945027548EA6}" type="slidenum">
              <a:rPr lang="fr-FR" smtClean="0"/>
              <a:t>9</a:t>
            </a:fld>
            <a:endParaRPr lang="fr-FR"/>
          </a:p>
        </p:txBody>
      </p:sp>
    </p:spTree>
    <p:extLst>
      <p:ext uri="{BB962C8B-B14F-4D97-AF65-F5344CB8AC3E}">
        <p14:creationId xmlns:p14="http://schemas.microsoft.com/office/powerpoint/2010/main" val="2895250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LeSage</a:t>
            </a:r>
            <a:r>
              <a:rPr lang="en-US" sz="1200" kern="1200" dirty="0" smtClean="0">
                <a:solidFill>
                  <a:schemeClr val="tx1"/>
                </a:solidFill>
                <a:effectLst/>
                <a:latin typeface="+mn-lt"/>
                <a:ea typeface="+mn-ea"/>
                <a:cs typeface="+mn-cs"/>
              </a:rPr>
              <a:t> &amp; Pace (2009) discuss “a time-dependence model” wherein valuation judgments in the current period “are influenced by the behavior of other agents in the previous period,” but do not necessarily posit it as a behavioral bias.</a:t>
            </a:r>
            <a:endParaRPr lang="en-US" dirty="0" smtClean="0"/>
          </a:p>
          <a:p>
            <a:endParaRPr lang="fr-CH" dirty="0" smtClean="0"/>
          </a:p>
          <a:p>
            <a:r>
              <a:rPr lang="en-US" sz="1200" kern="1200" dirty="0" smtClean="0">
                <a:solidFill>
                  <a:schemeClr val="tx1"/>
                </a:solidFill>
                <a:effectLst/>
                <a:latin typeface="+mn-lt"/>
                <a:ea typeface="+mn-ea"/>
                <a:cs typeface="+mn-cs"/>
              </a:rPr>
              <a:t>Bradley, B., &amp; </a:t>
            </a:r>
            <a:r>
              <a:rPr lang="en-US" sz="1200" kern="1200" dirty="0" err="1" smtClean="0">
                <a:solidFill>
                  <a:schemeClr val="tx1"/>
                </a:solidFill>
                <a:effectLst/>
                <a:latin typeface="+mn-lt"/>
                <a:ea typeface="+mn-ea"/>
                <a:cs typeface="+mn-cs"/>
              </a:rPr>
              <a:t>Taqqu</a:t>
            </a:r>
            <a:r>
              <a:rPr lang="en-US" sz="1200" kern="1200" dirty="0" smtClean="0">
                <a:solidFill>
                  <a:schemeClr val="tx1"/>
                </a:solidFill>
                <a:effectLst/>
                <a:latin typeface="+mn-lt"/>
                <a:ea typeface="+mn-ea"/>
                <a:cs typeface="+mn-cs"/>
              </a:rPr>
              <a:t>, M. (2004). Framework for analyzing spatial contagion between financial markets. </a:t>
            </a:r>
            <a:r>
              <a:rPr lang="en-US" sz="1200" i="1" kern="1200" dirty="0" smtClean="0">
                <a:solidFill>
                  <a:schemeClr val="tx1"/>
                </a:solidFill>
                <a:effectLst/>
                <a:latin typeface="+mn-lt"/>
                <a:ea typeface="+mn-ea"/>
                <a:cs typeface="+mn-cs"/>
              </a:rPr>
              <a:t>Finance Letters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(6), 8–15. </a:t>
            </a:r>
          </a:p>
          <a:p>
            <a:endParaRPr lang="fr-CH"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Zhu, B., &amp; </a:t>
            </a:r>
            <a:r>
              <a:rPr lang="en-US" dirty="0" err="1" smtClean="0"/>
              <a:t>Milcheva</a:t>
            </a:r>
            <a:r>
              <a:rPr lang="en-US" dirty="0" smtClean="0"/>
              <a:t>, S. (2016). Spatial linkages in (cross-country) listed property returns in tranquil and distressed periods. </a:t>
            </a:r>
            <a:r>
              <a:rPr lang="en-US" i="1" dirty="0" smtClean="0"/>
              <a:t>Journal of Real Estate Portfolio Management</a:t>
            </a:r>
            <a:r>
              <a:rPr lang="en-US" dirty="0" smtClean="0"/>
              <a:t>, </a:t>
            </a:r>
            <a:r>
              <a:rPr lang="en-US" i="1" dirty="0" smtClean="0"/>
              <a:t>22</a:t>
            </a:r>
            <a:r>
              <a:rPr lang="en-US" dirty="0" smtClean="0"/>
              <a:t>(2), 129-146.</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CH"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smtClean="0"/>
              <a:t>Bokhari</a:t>
            </a:r>
            <a:r>
              <a:rPr lang="en-US" dirty="0" smtClean="0"/>
              <a:t>, S., &amp; </a:t>
            </a:r>
            <a:r>
              <a:rPr lang="en-US" dirty="0" err="1" smtClean="0"/>
              <a:t>Geltner</a:t>
            </a:r>
            <a:r>
              <a:rPr lang="en-US" dirty="0" smtClean="0"/>
              <a:t>, D. (2011). Loss aversion and anchoring in commercial real estate pricing: Empirical evidence and price index implications. </a:t>
            </a:r>
            <a:r>
              <a:rPr lang="en-US" i="1" dirty="0" smtClean="0"/>
              <a:t>Real Estate Economics</a:t>
            </a:r>
            <a:r>
              <a:rPr lang="en-US" dirty="0" smtClean="0"/>
              <a:t>, </a:t>
            </a:r>
            <a:r>
              <a:rPr lang="en-US" i="1" dirty="0" smtClean="0"/>
              <a:t>39</a:t>
            </a:r>
            <a:r>
              <a:rPr lang="en-US" dirty="0" smtClean="0"/>
              <a:t>(4), 635-670.</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CH"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Hyun, D., &amp; </a:t>
            </a:r>
            <a:r>
              <a:rPr lang="en-US" dirty="0" err="1" smtClean="0"/>
              <a:t>Milcheva</a:t>
            </a:r>
            <a:r>
              <a:rPr lang="en-US" dirty="0" smtClean="0"/>
              <a:t>, S. (2018). Spatial dependence in apartment transaction prices during boom and bust. </a:t>
            </a:r>
            <a:r>
              <a:rPr lang="en-US" i="1" dirty="0" smtClean="0"/>
              <a:t>Regional Science and Urban Economics</a:t>
            </a:r>
            <a:r>
              <a:rPr lang="en-US" dirty="0" smtClean="0"/>
              <a:t>, </a:t>
            </a:r>
            <a:r>
              <a:rPr lang="en-US" i="1" dirty="0" smtClean="0"/>
              <a:t>68</a:t>
            </a:r>
            <a:r>
              <a:rPr lang="en-US" dirty="0" smtClean="0"/>
              <a:t>, 36-45.</a:t>
            </a:r>
          </a:p>
          <a:p>
            <a:pPr marL="0" marR="0" lvl="0" indent="0" algn="l" defTabSz="457200" rtl="0" eaLnBrk="1" fontAlgn="auto" latinLnBrk="0" hangingPunct="1">
              <a:lnSpc>
                <a:spcPct val="100000"/>
              </a:lnSpc>
              <a:spcBef>
                <a:spcPts val="0"/>
              </a:spcBef>
              <a:spcAft>
                <a:spcPts val="0"/>
              </a:spcAft>
              <a:buClrTx/>
              <a:buSzTx/>
              <a:buFontTx/>
              <a:buNone/>
              <a:tabLst/>
              <a:defRPr/>
            </a:pPr>
            <a:r>
              <a:rPr lang="fr-CH" dirty="0" smtClean="0"/>
              <a:t>«</a:t>
            </a:r>
            <a:r>
              <a:rPr lang="en-US" dirty="0" smtClean="0"/>
              <a:t>spatial dependence in house prices is more pronounced in a rising housing market than in a falling market and can be associated with </a:t>
            </a:r>
            <a:r>
              <a:rPr lang="en-US" dirty="0" err="1" smtClean="0"/>
              <a:t>behavioural</a:t>
            </a:r>
            <a:r>
              <a:rPr lang="en-US" dirty="0" smtClean="0"/>
              <a:t> biases such as sellers' loss aversion tendency or herding of buyers.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fr-CH" dirty="0"/>
          </a:p>
        </p:txBody>
      </p:sp>
      <p:sp>
        <p:nvSpPr>
          <p:cNvPr id="4" name="Slide Number Placeholder 3"/>
          <p:cNvSpPr>
            <a:spLocks noGrp="1"/>
          </p:cNvSpPr>
          <p:nvPr>
            <p:ph type="sldNum" sz="quarter" idx="10"/>
          </p:nvPr>
        </p:nvSpPr>
        <p:spPr/>
        <p:txBody>
          <a:bodyPr/>
          <a:lstStyle/>
          <a:p>
            <a:fld id="{BBEB45C0-425D-A944-91CF-945027548EA6}" type="slidenum">
              <a:rPr lang="fr-FR" smtClean="0"/>
              <a:t>10</a:t>
            </a:fld>
            <a:endParaRPr lang="fr-FR"/>
          </a:p>
        </p:txBody>
      </p:sp>
    </p:spTree>
    <p:extLst>
      <p:ext uri="{BB962C8B-B14F-4D97-AF65-F5344CB8AC3E}">
        <p14:creationId xmlns:p14="http://schemas.microsoft.com/office/powerpoint/2010/main" val="448204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EB45C0-425D-A944-91CF-945027548EA6}" type="slidenum">
              <a:rPr lang="fr-FR" smtClean="0"/>
              <a:t>13</a:t>
            </a:fld>
            <a:endParaRPr lang="fr-FR"/>
          </a:p>
        </p:txBody>
      </p:sp>
    </p:spTree>
    <p:extLst>
      <p:ext uri="{BB962C8B-B14F-4D97-AF65-F5344CB8AC3E}">
        <p14:creationId xmlns:p14="http://schemas.microsoft.com/office/powerpoint/2010/main" val="559099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Equation(A) postulates that the expected asset price for a particular property is the weighted average of the estimated value of the property (</a:t>
                </a:r>
                <a14:m>
                  <m:oMath xmlns:m="http://schemas.openxmlformats.org/officeDocument/2006/math">
                    <m:r>
                      <a:rPr lang="fr-CH" sz="1200" i="1" smtClean="0">
                        <a:solidFill>
                          <a:srgbClr val="0070C0"/>
                        </a:solidFill>
                        <a:latin typeface="Cambria Math" panose="02040503050406030204" pitchFamily="18" charset="0"/>
                        <a:ea typeface="Cambria Math" panose="02040503050406030204" pitchFamily="18" charset="0"/>
                      </a:rPr>
                      <m:t>𝜃</m:t>
                    </m:r>
                    <m:r>
                      <a:rPr lang="fr-CH" sz="1200" b="0" i="1" smtClean="0">
                        <a:solidFill>
                          <a:srgbClr val="0070C0"/>
                        </a:solidFill>
                        <a:latin typeface="Cambria Math" panose="02040503050406030204" pitchFamily="18" charset="0"/>
                        <a:ea typeface="Cambria Math" panose="02040503050406030204" pitchFamily="18" charset="0"/>
                      </a:rPr>
                      <m:t>′</m:t>
                    </m:r>
                  </m:oMath>
                </a14:m>
                <a:r>
                  <a:rPr lang="en-US" sz="1200" kern="1200" dirty="0" smtClean="0">
                    <a:solidFill>
                      <a:schemeClr val="tx1"/>
                    </a:solidFill>
                    <a:effectLst/>
                    <a:latin typeface="+mn-lt"/>
                    <a:ea typeface="+mn-ea"/>
                    <a:cs typeface="+mn-cs"/>
                  </a:rPr>
                  <a:t>) and the signal extracted from comparable transactions (</a:t>
                </a:r>
                <a:r>
                  <a:rPr lang="en-US" sz="1200" i="1" kern="1200" dirty="0" smtClean="0">
                    <a:solidFill>
                      <a:schemeClr val="tx1"/>
                    </a:solidFill>
                    <a:effectLst/>
                    <a:latin typeface="+mn-lt"/>
                    <a:ea typeface="+mn-ea"/>
                    <a:cs typeface="+mn-cs"/>
                  </a:rPr>
                  <a:t>s</a:t>
                </a:r>
                <a:r>
                  <a:rPr lang="en-US" sz="1200" kern="1200" dirty="0" smtClean="0">
                    <a:solidFill>
                      <a:schemeClr val="tx1"/>
                    </a:solidFill>
                    <a:effectLst/>
                    <a:latin typeface="+mn-lt"/>
                    <a:ea typeface="+mn-ea"/>
                    <a:cs typeface="+mn-cs"/>
                  </a:rPr>
                  <a:t>). In real estate the comparable transactions must be in the proximity. Thus, incorporating s in the pricing decision leads to spatial dependence. </a:t>
                </a:r>
              </a:p>
              <a:p>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s</a:t>
                </a:r>
                <a:r>
                  <a:rPr lang="en-US" sz="1200" kern="1200" dirty="0" smtClean="0">
                    <a:solidFill>
                      <a:schemeClr val="tx1"/>
                    </a:solidFill>
                    <a:effectLst/>
                    <a:latin typeface="+mn-lt"/>
                    <a:ea typeface="+mn-ea"/>
                    <a:cs typeface="+mn-cs"/>
                  </a:rPr>
                  <a:t> may be a combination of fundamental information, or driven by the participants irrationally excessive tendency to “anchor” the valuation judgment to nearby transactions. Note that the weights fall in a range of [0,1] implying that the expected price lies between  and s. </a:t>
                </a:r>
              </a:p>
              <a:p>
                <a:r>
                  <a:rPr lang="en-US" sz="1200" kern="1200" dirty="0" smtClean="0">
                    <a:solidFill>
                      <a:schemeClr val="tx1"/>
                    </a:solidFill>
                    <a:effectLst/>
                    <a:latin typeface="+mn-lt"/>
                    <a:ea typeface="+mn-ea"/>
                    <a:cs typeface="+mn-cs"/>
                  </a:rPr>
                  <a:t>“resource flow” across assets, or simply due to capturing the locally “omitted variables” as explained in </a:t>
                </a:r>
                <a:r>
                  <a:rPr lang="en-US" sz="1200" kern="1200" dirty="0" err="1" smtClean="0">
                    <a:solidFill>
                      <a:schemeClr val="tx1"/>
                    </a:solidFill>
                    <a:effectLst/>
                    <a:latin typeface="+mn-lt"/>
                    <a:ea typeface="+mn-ea"/>
                    <a:cs typeface="+mn-cs"/>
                  </a:rPr>
                  <a:t>LeSage</a:t>
                </a:r>
                <a:r>
                  <a:rPr lang="en-US" sz="1200" kern="1200" dirty="0" smtClean="0">
                    <a:solidFill>
                      <a:schemeClr val="tx1"/>
                    </a:solidFill>
                    <a:effectLst/>
                    <a:latin typeface="+mn-lt"/>
                    <a:ea typeface="+mn-ea"/>
                    <a:cs typeface="+mn-cs"/>
                  </a:rPr>
                  <a:t> &amp; Pace (2009)</a:t>
                </a:r>
              </a:p>
              <a:p>
                <a:endParaRPr lang="en-US" dirty="0"/>
              </a:p>
              <a:p>
                <a:endParaRPr lang="fr-CH" dirty="0"/>
              </a:p>
            </p:txBody>
          </p:sp>
        </mc:Choice>
        <mc:Fallback xmlns="">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Equation(A</a:t>
                </a:r>
                <a:r>
                  <a:rPr lang="en-US" sz="1200" kern="1200" dirty="0" smtClean="0">
                    <a:solidFill>
                      <a:schemeClr val="tx1"/>
                    </a:solidFill>
                    <a:effectLst/>
                    <a:latin typeface="+mn-lt"/>
                    <a:ea typeface="+mn-ea"/>
                    <a:cs typeface="+mn-cs"/>
                  </a:rPr>
                  <a:t>) postulates that the expected asset price for a particular property is the weighted average of the estimated value of the property (</a:t>
                </a:r>
                <a:r>
                  <a:rPr lang="fr-CH" sz="1200" i="0" smtClean="0">
                    <a:solidFill>
                      <a:srgbClr val="0070C0"/>
                    </a:solidFill>
                    <a:latin typeface="Cambria Math" panose="02040503050406030204" pitchFamily="18" charset="0"/>
                    <a:ea typeface="Cambria Math" panose="02040503050406030204" pitchFamily="18" charset="0"/>
                  </a:rPr>
                  <a:t>𝜃</a:t>
                </a:r>
                <a:r>
                  <a:rPr lang="fr-CH" sz="1200" b="0" i="0" smtClean="0">
                    <a:solidFill>
                      <a:srgbClr val="0070C0"/>
                    </a:solidFill>
                    <a:latin typeface="Cambria Math" panose="02040503050406030204" pitchFamily="18" charset="0"/>
                    <a:ea typeface="Cambria Math" panose="02040503050406030204" pitchFamily="18" charset="0"/>
                  </a:rPr>
                  <a:t>′</a:t>
                </a:r>
                <a:r>
                  <a:rPr lang="en-US" sz="1200" kern="1200" dirty="0" smtClean="0">
                    <a:solidFill>
                      <a:schemeClr val="tx1"/>
                    </a:solidFill>
                    <a:effectLst/>
                    <a:latin typeface="+mn-lt"/>
                    <a:ea typeface="+mn-ea"/>
                    <a:cs typeface="+mn-cs"/>
                  </a:rPr>
                  <a:t>) and the signal extracted from comparable transactions (</a:t>
                </a:r>
                <a:r>
                  <a:rPr lang="en-US" sz="1200" i="1" kern="1200" dirty="0" smtClean="0">
                    <a:solidFill>
                      <a:schemeClr val="tx1"/>
                    </a:solidFill>
                    <a:effectLst/>
                    <a:latin typeface="+mn-lt"/>
                    <a:ea typeface="+mn-ea"/>
                    <a:cs typeface="+mn-cs"/>
                  </a:rPr>
                  <a:t>s</a:t>
                </a:r>
                <a:r>
                  <a:rPr lang="en-US" sz="1200" kern="1200" dirty="0" smtClean="0">
                    <a:solidFill>
                      <a:schemeClr val="tx1"/>
                    </a:solidFill>
                    <a:effectLst/>
                    <a:latin typeface="+mn-lt"/>
                    <a:ea typeface="+mn-ea"/>
                    <a:cs typeface="+mn-cs"/>
                  </a:rPr>
                  <a:t>). In real estate the comparable transactions must be in the proximity. Thus, incorporating s in the pricing decision leads to spatial dependence. </a:t>
                </a:r>
              </a:p>
              <a:p>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s</a:t>
                </a:r>
                <a:r>
                  <a:rPr lang="en-US" sz="1200" kern="1200" dirty="0" smtClean="0">
                    <a:solidFill>
                      <a:schemeClr val="tx1"/>
                    </a:solidFill>
                    <a:effectLst/>
                    <a:latin typeface="+mn-lt"/>
                    <a:ea typeface="+mn-ea"/>
                    <a:cs typeface="+mn-cs"/>
                  </a:rPr>
                  <a:t> may be a combination of fundamental information, or driven by the participants irrationally excessive tendency to “anchor” the valuation judgment to nearby transactions. Note that the weights fall in a range of [0,1] implying that the expected price lies between  and s. </a:t>
                </a:r>
              </a:p>
              <a:p>
                <a:r>
                  <a:rPr lang="en-US" sz="1200" kern="1200" dirty="0" smtClean="0">
                    <a:solidFill>
                      <a:schemeClr val="tx1"/>
                    </a:solidFill>
                    <a:effectLst/>
                    <a:latin typeface="+mn-lt"/>
                    <a:ea typeface="+mn-ea"/>
                    <a:cs typeface="+mn-cs"/>
                  </a:rPr>
                  <a:t>“resource flow” across assets, or simply due to capturing the locally “omitted variables” as explained in </a:t>
                </a:r>
                <a:r>
                  <a:rPr lang="en-US" sz="1200" kern="1200" dirty="0" err="1" smtClean="0">
                    <a:solidFill>
                      <a:schemeClr val="tx1"/>
                    </a:solidFill>
                    <a:effectLst/>
                    <a:latin typeface="+mn-lt"/>
                    <a:ea typeface="+mn-ea"/>
                    <a:cs typeface="+mn-cs"/>
                  </a:rPr>
                  <a:t>LeSage</a:t>
                </a:r>
                <a:r>
                  <a:rPr lang="en-US" sz="1200" kern="1200" dirty="0" smtClean="0">
                    <a:solidFill>
                      <a:schemeClr val="tx1"/>
                    </a:solidFill>
                    <a:effectLst/>
                    <a:latin typeface="+mn-lt"/>
                    <a:ea typeface="+mn-ea"/>
                    <a:cs typeface="+mn-cs"/>
                  </a:rPr>
                  <a:t> &amp; Pace (2009)</a:t>
                </a:r>
              </a:p>
              <a:p>
                <a:endParaRPr lang="en-US" dirty="0"/>
              </a:p>
              <a:p>
                <a:endParaRPr lang="fr-CH" dirty="0"/>
              </a:p>
            </p:txBody>
          </p:sp>
        </mc:Fallback>
      </mc:AlternateContent>
      <p:sp>
        <p:nvSpPr>
          <p:cNvPr id="4" name="Slide Number Placeholder 3"/>
          <p:cNvSpPr>
            <a:spLocks noGrp="1"/>
          </p:cNvSpPr>
          <p:nvPr>
            <p:ph type="sldNum" sz="quarter" idx="10"/>
          </p:nvPr>
        </p:nvSpPr>
        <p:spPr/>
        <p:txBody>
          <a:bodyPr/>
          <a:lstStyle/>
          <a:p>
            <a:fld id="{BBEB45C0-425D-A944-91CF-945027548EA6}" type="slidenum">
              <a:rPr lang="fr-FR" smtClean="0"/>
              <a:t>14</a:t>
            </a:fld>
            <a:endParaRPr lang="fr-FR"/>
          </a:p>
        </p:txBody>
      </p:sp>
    </p:spTree>
    <p:extLst>
      <p:ext uri="{BB962C8B-B14F-4D97-AF65-F5344CB8AC3E}">
        <p14:creationId xmlns:p14="http://schemas.microsoft.com/office/powerpoint/2010/main" val="2023269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Why hotels?: unlike in other property types where relatively limited pricing attributes are available (e.g. size, and class), this sample provides stronger controls for asset and location attributes which helps in addressing the omitted variable bias (OVB) to a greater extent. The OVB has been a well-understood challenge with traditional hedonic pricing models </a:t>
            </a:r>
            <a:r>
              <a:rPr lang="fr-CH" sz="1200" kern="1200" dirty="0" smtClean="0">
                <a:solidFill>
                  <a:schemeClr val="tx1"/>
                </a:solidFill>
                <a:effectLst/>
                <a:latin typeface="+mn-lt"/>
                <a:ea typeface="+mn-ea"/>
                <a:cs typeface="+mn-cs"/>
              </a:rPr>
              <a:t>(</a:t>
            </a:r>
            <a:r>
              <a:rPr lang="fr-CH" sz="1200" kern="1200" dirty="0" err="1" smtClean="0">
                <a:solidFill>
                  <a:schemeClr val="tx1"/>
                </a:solidFill>
                <a:effectLst/>
                <a:latin typeface="+mn-lt"/>
                <a:ea typeface="+mn-ea"/>
                <a:cs typeface="+mn-cs"/>
              </a:rPr>
              <a:t>Corrado</a:t>
            </a:r>
            <a:r>
              <a:rPr lang="fr-CH" sz="1200" kern="1200" dirty="0" smtClean="0">
                <a:solidFill>
                  <a:schemeClr val="tx1"/>
                </a:solidFill>
                <a:effectLst/>
                <a:latin typeface="+mn-lt"/>
                <a:ea typeface="+mn-ea"/>
                <a:cs typeface="+mn-cs"/>
              </a:rPr>
              <a:t> &amp; </a:t>
            </a:r>
            <a:r>
              <a:rPr lang="fr-CH" sz="1200" kern="1200" dirty="0" err="1" smtClean="0">
                <a:solidFill>
                  <a:schemeClr val="tx1"/>
                </a:solidFill>
                <a:effectLst/>
                <a:latin typeface="+mn-lt"/>
                <a:ea typeface="+mn-ea"/>
                <a:cs typeface="+mn-cs"/>
              </a:rPr>
              <a:t>Fingleton</a:t>
            </a:r>
            <a:r>
              <a:rPr lang="fr-CH" sz="1200" kern="1200" dirty="0" smtClean="0">
                <a:solidFill>
                  <a:schemeClr val="tx1"/>
                </a:solidFill>
                <a:effectLst/>
                <a:latin typeface="+mn-lt"/>
                <a:ea typeface="+mn-ea"/>
                <a:cs typeface="+mn-cs"/>
              </a:rPr>
              <a:t>, 2012; </a:t>
            </a:r>
            <a:r>
              <a:rPr lang="fr-CH" sz="1200" kern="1200" dirty="0" err="1" smtClean="0">
                <a:solidFill>
                  <a:schemeClr val="tx1"/>
                </a:solidFill>
                <a:effectLst/>
                <a:latin typeface="+mn-lt"/>
                <a:ea typeface="+mn-ea"/>
                <a:cs typeface="+mn-cs"/>
              </a:rPr>
              <a:t>Das</a:t>
            </a:r>
            <a:r>
              <a:rPr lang="fr-CH" sz="1200" kern="1200" dirty="0" smtClean="0">
                <a:solidFill>
                  <a:schemeClr val="tx1"/>
                </a:solidFill>
                <a:effectLst/>
                <a:latin typeface="+mn-lt"/>
                <a:ea typeface="+mn-ea"/>
                <a:cs typeface="+mn-cs"/>
              </a:rPr>
              <a:t> et al., 2017; </a:t>
            </a:r>
            <a:r>
              <a:rPr lang="fr-CH" sz="1200" kern="1200" dirty="0" err="1" smtClean="0">
                <a:solidFill>
                  <a:schemeClr val="tx1"/>
                </a:solidFill>
                <a:effectLst/>
                <a:latin typeface="+mn-lt"/>
                <a:ea typeface="+mn-ea"/>
                <a:cs typeface="+mn-cs"/>
              </a:rPr>
              <a:t>LeSage</a:t>
            </a:r>
            <a:r>
              <a:rPr lang="fr-CH" sz="1200" kern="1200" dirty="0" smtClean="0">
                <a:solidFill>
                  <a:schemeClr val="tx1"/>
                </a:solidFill>
                <a:effectLst/>
                <a:latin typeface="+mn-lt"/>
                <a:ea typeface="+mn-ea"/>
                <a:cs typeface="+mn-cs"/>
              </a:rPr>
              <a:t> &amp; Pace, 2009). </a:t>
            </a:r>
            <a:endParaRPr lang="en-US" sz="1200" kern="1200" dirty="0" smtClean="0">
              <a:solidFill>
                <a:schemeClr val="tx1"/>
              </a:solidFill>
              <a:effectLst/>
              <a:latin typeface="+mn-lt"/>
              <a:ea typeface="+mn-ea"/>
              <a:cs typeface="+mn-cs"/>
            </a:endParaRPr>
          </a:p>
          <a:p>
            <a:endParaRPr lang="fr-CH" dirty="0"/>
          </a:p>
        </p:txBody>
      </p:sp>
      <p:sp>
        <p:nvSpPr>
          <p:cNvPr id="4" name="Slide Number Placeholder 3"/>
          <p:cNvSpPr>
            <a:spLocks noGrp="1"/>
          </p:cNvSpPr>
          <p:nvPr>
            <p:ph type="sldNum" sz="quarter" idx="10"/>
          </p:nvPr>
        </p:nvSpPr>
        <p:spPr/>
        <p:txBody>
          <a:bodyPr/>
          <a:lstStyle/>
          <a:p>
            <a:fld id="{BBEB45C0-425D-A944-91CF-945027548EA6}" type="slidenum">
              <a:rPr lang="fr-FR" smtClean="0"/>
              <a:t>19</a:t>
            </a:fld>
            <a:endParaRPr lang="fr-FR"/>
          </a:p>
        </p:txBody>
      </p:sp>
    </p:spTree>
    <p:extLst>
      <p:ext uri="{BB962C8B-B14F-4D97-AF65-F5344CB8AC3E}">
        <p14:creationId xmlns:p14="http://schemas.microsoft.com/office/powerpoint/2010/main" val="3163270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smtClean="0"/>
              <a:t>The first principal </a:t>
            </a:r>
            <a:r>
              <a:rPr lang="en-US" dirty="0" smtClean="0">
                <a:latin typeface="Times New Roman" panose="02020603050405020304" pitchFamily="18" charset="0"/>
                <a:ea typeface="Times New Roman" panose="02020603050405020304" pitchFamily="18" charset="0"/>
              </a:rPr>
              <a:t>component explains 41% of variance</a:t>
            </a:r>
            <a:endParaRPr lang="en-US" dirty="0" smtClean="0"/>
          </a:p>
          <a:p>
            <a:endParaRPr lang="en-US" dirty="0" smtClean="0"/>
          </a:p>
          <a:p>
            <a:endParaRPr lang="fr-CH" dirty="0"/>
          </a:p>
        </p:txBody>
      </p:sp>
      <p:sp>
        <p:nvSpPr>
          <p:cNvPr id="4" name="Slide Number Placeholder 3"/>
          <p:cNvSpPr>
            <a:spLocks noGrp="1"/>
          </p:cNvSpPr>
          <p:nvPr>
            <p:ph type="sldNum" sz="quarter" idx="10"/>
          </p:nvPr>
        </p:nvSpPr>
        <p:spPr/>
        <p:txBody>
          <a:bodyPr/>
          <a:lstStyle/>
          <a:p>
            <a:fld id="{BBEB45C0-425D-A944-91CF-945027548EA6}" type="slidenum">
              <a:rPr lang="fr-FR" smtClean="0"/>
              <a:t>23</a:t>
            </a:fld>
            <a:endParaRPr lang="fr-FR"/>
          </a:p>
        </p:txBody>
      </p:sp>
    </p:spTree>
    <p:extLst>
      <p:ext uri="{BB962C8B-B14F-4D97-AF65-F5344CB8AC3E}">
        <p14:creationId xmlns:p14="http://schemas.microsoft.com/office/powerpoint/2010/main" val="2730762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Lambda</a:t>
            </a:r>
            <a:r>
              <a:rPr lang="en-US" sz="1200" kern="1200" dirty="0" smtClean="0">
                <a:solidFill>
                  <a:schemeClr val="tx1"/>
                </a:solidFill>
                <a:effectLst/>
                <a:latin typeface="+mn-lt"/>
                <a:ea typeface="+mn-ea"/>
                <a:cs typeface="+mn-cs"/>
              </a:rPr>
              <a:t> reflects the spatial propagation of mispricing, whereas </a:t>
            </a:r>
            <a:r>
              <a:rPr lang="en-US" sz="1200" b="1" kern="1200" dirty="0" smtClean="0">
                <a:solidFill>
                  <a:schemeClr val="tx1"/>
                </a:solidFill>
                <a:effectLst/>
                <a:latin typeface="+mn-lt"/>
                <a:ea typeface="+mn-ea"/>
                <a:cs typeface="+mn-cs"/>
              </a:rPr>
              <a:t>Rho</a:t>
            </a:r>
            <a:r>
              <a:rPr lang="en-US" sz="1200" kern="1200" dirty="0" smtClean="0">
                <a:solidFill>
                  <a:schemeClr val="tx1"/>
                </a:solidFill>
                <a:effectLst/>
                <a:latin typeface="+mn-lt"/>
                <a:ea typeface="+mn-ea"/>
                <a:cs typeface="+mn-cs"/>
              </a:rPr>
              <a:t> directly reflects the spatial influence of pricing driven by rational or irrational factors.</a:t>
            </a:r>
            <a:endParaRPr lang="en-US" dirty="0" smtClean="0"/>
          </a:p>
          <a:p>
            <a:endParaRPr lang="fr-CH" dirty="0"/>
          </a:p>
        </p:txBody>
      </p:sp>
      <p:sp>
        <p:nvSpPr>
          <p:cNvPr id="4" name="Slide Number Placeholder 3"/>
          <p:cNvSpPr>
            <a:spLocks noGrp="1"/>
          </p:cNvSpPr>
          <p:nvPr>
            <p:ph type="sldNum" sz="quarter" idx="10"/>
          </p:nvPr>
        </p:nvSpPr>
        <p:spPr/>
        <p:txBody>
          <a:bodyPr/>
          <a:lstStyle/>
          <a:p>
            <a:fld id="{BBEB45C0-425D-A944-91CF-945027548EA6}" type="slidenum">
              <a:rPr lang="fr-FR" smtClean="0"/>
              <a:t>25</a:t>
            </a:fld>
            <a:endParaRPr lang="fr-FR"/>
          </a:p>
        </p:txBody>
      </p:sp>
    </p:spTree>
    <p:extLst>
      <p:ext uri="{BB962C8B-B14F-4D97-AF65-F5344CB8AC3E}">
        <p14:creationId xmlns:p14="http://schemas.microsoft.com/office/powerpoint/2010/main" val="129557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EB45C0-425D-A944-91CF-945027548EA6}" type="slidenum">
              <a:rPr lang="fr-FR" smtClean="0"/>
              <a:t>31</a:t>
            </a:fld>
            <a:endParaRPr lang="fr-FR"/>
          </a:p>
        </p:txBody>
      </p:sp>
    </p:spTree>
    <p:extLst>
      <p:ext uri="{BB962C8B-B14F-4D97-AF65-F5344CB8AC3E}">
        <p14:creationId xmlns:p14="http://schemas.microsoft.com/office/powerpoint/2010/main" val="1639881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7/3/2019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7/3/2019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7/3/2019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7/3/2019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48686" y="2"/>
            <a:ext cx="12289367" cy="6885383"/>
          </a:xfrm>
          <a:prstGeom prst="rect">
            <a:avLst/>
          </a:prstGeom>
        </p:spPr>
      </p:pic>
      <p:grpSp>
        <p:nvGrpSpPr>
          <p:cNvPr id="10" name="Grouper 4"/>
          <p:cNvGrpSpPr/>
          <p:nvPr userDrawn="1"/>
        </p:nvGrpSpPr>
        <p:grpSpPr>
          <a:xfrm>
            <a:off x="4027696" y="428164"/>
            <a:ext cx="7826229" cy="5655048"/>
            <a:chOff x="3020772" y="321123"/>
            <a:chExt cx="5869672" cy="4241286"/>
          </a:xfrm>
        </p:grpSpPr>
        <p:sp>
          <p:nvSpPr>
            <p:cNvPr id="11" name="Rectangle 10"/>
            <p:cNvSpPr/>
            <p:nvPr userDrawn="1"/>
          </p:nvSpPr>
          <p:spPr>
            <a:xfrm>
              <a:off x="3020772" y="321123"/>
              <a:ext cx="5869672" cy="4241286"/>
            </a:xfrm>
            <a:prstGeom prst="rect">
              <a:avLst/>
            </a:prstGeom>
            <a:solidFill>
              <a:srgbClr val="003B49">
                <a:alpha val="7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4267" cap="all" dirty="0">
                <a:latin typeface=""/>
              </a:endParaRPr>
            </a:p>
          </p:txBody>
        </p:sp>
        <p:cxnSp>
          <p:nvCxnSpPr>
            <p:cNvPr id="14" name="Connecteur droit 3"/>
            <p:cNvCxnSpPr/>
            <p:nvPr userDrawn="1"/>
          </p:nvCxnSpPr>
          <p:spPr>
            <a:xfrm>
              <a:off x="3279695" y="690527"/>
              <a:ext cx="5400000" cy="0"/>
            </a:xfrm>
            <a:prstGeom prst="line">
              <a:avLst/>
            </a:prstGeom>
            <a:ln w="19050" cmpd="sng">
              <a:solidFill>
                <a:schemeClr val="bg1"/>
              </a:solidFill>
            </a:ln>
          </p:spPr>
          <p:style>
            <a:lnRef idx="1">
              <a:schemeClr val="dk1"/>
            </a:lnRef>
            <a:fillRef idx="0">
              <a:schemeClr val="dk1"/>
            </a:fillRef>
            <a:effectRef idx="0">
              <a:schemeClr val="dk1"/>
            </a:effectRef>
            <a:fontRef idx="minor">
              <a:schemeClr val="tx1"/>
            </a:fontRef>
          </p:style>
        </p:cxnSp>
      </p:grpSp>
      <p:sp>
        <p:nvSpPr>
          <p:cNvPr id="12" name="Titre 1"/>
          <p:cNvSpPr>
            <a:spLocks noGrp="1"/>
          </p:cNvSpPr>
          <p:nvPr>
            <p:ph type="ctrTitle"/>
          </p:nvPr>
        </p:nvSpPr>
        <p:spPr>
          <a:xfrm>
            <a:off x="4360692" y="911438"/>
            <a:ext cx="6542663" cy="1468967"/>
          </a:xfrm>
          <a:prstGeom prst="rect">
            <a:avLst/>
          </a:prstGeom>
        </p:spPr>
        <p:txBody>
          <a:bodyPr/>
          <a:lstStyle>
            <a:lvl1pPr marL="685783" indent="-685783" algn="l">
              <a:buFont typeface="+mj-lt"/>
              <a:buAutoNum type="arabicPeriod"/>
              <a:defRPr sz="4267" cap="all">
                <a:solidFill>
                  <a:schemeClr val="bg1"/>
                </a:solidFill>
                <a:latin typeface="Arial" panose="020B0604020202020204" pitchFamily="34" charset="0"/>
                <a:cs typeface="Arial" panose="020B0604020202020204" pitchFamily="34" charset="0"/>
              </a:defRPr>
            </a:lvl1pPr>
          </a:lstStyle>
          <a:p>
            <a:r>
              <a:rPr lang="fr-CH" dirty="0" smtClean="0"/>
              <a:t>Cliquez et modifiez le titre</a:t>
            </a:r>
            <a:endParaRPr lang="fr-FR" dirty="0"/>
          </a:p>
        </p:txBody>
      </p:sp>
    </p:spTree>
    <p:extLst>
      <p:ext uri="{BB962C8B-B14F-4D97-AF65-F5344CB8AC3E}">
        <p14:creationId xmlns:p14="http://schemas.microsoft.com/office/powerpoint/2010/main" val="14165075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93665" y="1439999"/>
            <a:ext cx="11061928" cy="4800000"/>
          </a:xfrm>
          <a:prstGeom prst="rect">
            <a:avLst/>
          </a:prstGeom>
        </p:spPr>
        <p:txBody>
          <a:bodyPr/>
          <a:lstStyle>
            <a:lvl1pPr>
              <a:defRPr sz="2400">
                <a:solidFill>
                  <a:srgbClr val="5A5A5A"/>
                </a:solidFill>
                <a:latin typeface="Arial" panose="020B0604020202020204" pitchFamily="34" charset="0"/>
                <a:cs typeface="Arial" panose="020B0604020202020204" pitchFamily="34" charset="0"/>
              </a:defRPr>
            </a:lvl1pPr>
            <a:lvl2pPr marL="914377" indent="-304792">
              <a:buClr>
                <a:srgbClr val="5A5A5A"/>
              </a:buClr>
              <a:buSzPct val="80000"/>
              <a:buFont typeface="Courier New" panose="02070309020205020404" pitchFamily="49" charset="0"/>
              <a:buChar char="o"/>
              <a:defRPr sz="2133">
                <a:latin typeface="Arial" panose="020B0604020202020204" pitchFamily="34" charset="0"/>
                <a:cs typeface="Arial" panose="020B0604020202020204" pitchFamily="34" charset="0"/>
              </a:defRPr>
            </a:lvl2pPr>
            <a:lvl3pPr>
              <a:buClr>
                <a:srgbClr val="5A5A5A"/>
              </a:buClr>
              <a:defRPr sz="2133">
                <a:solidFill>
                  <a:srgbClr val="5A5A5A"/>
                </a:solidFill>
                <a:latin typeface="Arial" panose="020B0604020202020204" pitchFamily="34" charset="0"/>
                <a:cs typeface="Arial" panose="020B0604020202020204" pitchFamily="34" charset="0"/>
              </a:defRPr>
            </a:lvl3pPr>
          </a:lstStyle>
          <a:p>
            <a:pPr lvl="0"/>
            <a:r>
              <a:rPr lang="fr-CH" dirty="0" smtClean="0"/>
              <a:t>Cliquez pour modifier les styles du texte du masque</a:t>
            </a:r>
          </a:p>
          <a:p>
            <a:pPr lvl="1"/>
            <a:r>
              <a:rPr lang="fr-CH" dirty="0" smtClean="0"/>
              <a:t>  </a:t>
            </a:r>
          </a:p>
          <a:p>
            <a:pPr lvl="2"/>
            <a:endParaRPr lang="fr-CH" dirty="0" smtClean="0"/>
          </a:p>
        </p:txBody>
      </p:sp>
      <p:sp>
        <p:nvSpPr>
          <p:cNvPr id="6" name="Espace réservé du numéro de diapositive 5"/>
          <p:cNvSpPr>
            <a:spLocks noGrp="1"/>
          </p:cNvSpPr>
          <p:nvPr>
            <p:ph type="sldNum" sz="quarter" idx="12"/>
          </p:nvPr>
        </p:nvSpPr>
        <p:spPr>
          <a:xfrm>
            <a:off x="8737600" y="6356351"/>
            <a:ext cx="2844800" cy="366183"/>
          </a:xfrm>
          <a:prstGeom prst="rect">
            <a:avLst/>
          </a:prstGeom>
        </p:spPr>
        <p:txBody>
          <a:bodyPr/>
          <a:lstStyle>
            <a:lvl1pPr algn="r">
              <a:defRPr sz="1600">
                <a:solidFill>
                  <a:srgbClr val="5A5A5A"/>
                </a:solidFill>
                <a:latin typeface="Arial" panose="020B0604020202020204" pitchFamily="34" charset="0"/>
                <a:cs typeface="Arial" panose="020B0604020202020204" pitchFamily="34" charset="0"/>
              </a:defRPr>
            </a:lvl1pPr>
          </a:lstStyle>
          <a:p>
            <a:fld id="{83DCF88C-AC39-5742-933A-9F64C41D075D}" type="slidenum">
              <a:rPr lang="fr-FR" smtClean="0"/>
              <a:pPr/>
              <a:t>‹#›</a:t>
            </a:fld>
            <a:endParaRPr lang="fr-FR" dirty="0"/>
          </a:p>
        </p:txBody>
      </p:sp>
      <p:sp>
        <p:nvSpPr>
          <p:cNvPr id="17" name="Espace réservé du texte 16"/>
          <p:cNvSpPr>
            <a:spLocks noGrp="1"/>
          </p:cNvSpPr>
          <p:nvPr>
            <p:ph type="body" sz="quarter" idx="15"/>
          </p:nvPr>
        </p:nvSpPr>
        <p:spPr>
          <a:xfrm>
            <a:off x="704509" y="490651"/>
            <a:ext cx="9797769" cy="533400"/>
          </a:xfrm>
          <a:prstGeom prst="rect">
            <a:avLst/>
          </a:prstGeom>
        </p:spPr>
        <p:txBody>
          <a:bodyPr vert="horz"/>
          <a:lstStyle>
            <a:lvl1pPr>
              <a:lnSpc>
                <a:spcPct val="100000"/>
              </a:lnSpc>
              <a:buFontTx/>
              <a:buNone/>
              <a:defRPr lang="fr-FR" sz="3200" kern="1200" cap="all" dirty="0">
                <a:solidFill>
                  <a:srgbClr val="006272"/>
                </a:solidFill>
                <a:latin typeface="Arial" panose="020B0604020202020204" pitchFamily="34" charset="0"/>
                <a:ea typeface="+mn-ea"/>
                <a:cs typeface="Arial" panose="020B0604020202020204" pitchFamily="34" charset="0"/>
              </a:defRPr>
            </a:lvl1pPr>
          </a:lstStyle>
          <a:p>
            <a:pPr marL="0" lvl="0" indent="0" algn="l" defTabSz="609585" rtl="0" eaLnBrk="1" latinLnBrk="0" hangingPunct="1">
              <a:spcBef>
                <a:spcPct val="20000"/>
              </a:spcBef>
              <a:buFont typeface="Arial"/>
              <a:buNone/>
            </a:pPr>
            <a:r>
              <a:rPr lang="fr-CH" dirty="0" smtClean="0"/>
              <a:t>Cliquez pour modifier</a:t>
            </a:r>
            <a:endParaRPr lang="fr-FR" dirty="0"/>
          </a:p>
        </p:txBody>
      </p:sp>
      <p:cxnSp>
        <p:nvCxnSpPr>
          <p:cNvPr id="18" name="Connecteur droit 17"/>
          <p:cNvCxnSpPr/>
          <p:nvPr userDrawn="1"/>
        </p:nvCxnSpPr>
        <p:spPr>
          <a:xfrm flipV="1">
            <a:off x="829558" y="1150879"/>
            <a:ext cx="10776861" cy="0"/>
          </a:xfrm>
          <a:prstGeom prst="line">
            <a:avLst/>
          </a:prstGeom>
          <a:ln w="25400">
            <a:solidFill>
              <a:srgbClr val="00627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779765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re_Nom Speaker">
    <p:spTree>
      <p:nvGrpSpPr>
        <p:cNvPr id="1" name=""/>
        <p:cNvGrpSpPr/>
        <p:nvPr/>
      </p:nvGrpSpPr>
      <p:grpSpPr>
        <a:xfrm>
          <a:off x="0" y="0"/>
          <a:ext cx="0" cy="0"/>
          <a:chOff x="0" y="0"/>
          <a:chExt cx="0" cy="0"/>
        </a:xfrm>
      </p:grpSpPr>
      <p:grpSp>
        <p:nvGrpSpPr>
          <p:cNvPr id="3" name="Grouper 2"/>
          <p:cNvGrpSpPr/>
          <p:nvPr userDrawn="1"/>
        </p:nvGrpSpPr>
        <p:grpSpPr>
          <a:xfrm>
            <a:off x="0" y="4622800"/>
            <a:ext cx="12206400" cy="2235200"/>
            <a:chOff x="1" y="2421202"/>
            <a:chExt cx="9154800" cy="1676400"/>
          </a:xfrm>
        </p:grpSpPr>
        <p:sp>
          <p:nvSpPr>
            <p:cNvPr id="5" name="Rectangle 4"/>
            <p:cNvSpPr/>
            <p:nvPr userDrawn="1"/>
          </p:nvSpPr>
          <p:spPr>
            <a:xfrm>
              <a:off x="1" y="2421202"/>
              <a:ext cx="9154800" cy="1676400"/>
            </a:xfrm>
            <a:prstGeom prst="rect">
              <a:avLst/>
            </a:prstGeom>
            <a:solidFill>
              <a:srgbClr val="003B49">
                <a:alpha val="7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4267" cap="all" dirty="0">
                <a:solidFill>
                  <a:schemeClr val="bg1"/>
                </a:solidFill>
                <a:latin typeface="Arial"/>
                <a:cs typeface="Arial"/>
              </a:endParaRPr>
            </a:p>
          </p:txBody>
        </p:sp>
        <p:cxnSp>
          <p:nvCxnSpPr>
            <p:cNvPr id="6" name="Connecteur droit 5"/>
            <p:cNvCxnSpPr/>
            <p:nvPr userDrawn="1"/>
          </p:nvCxnSpPr>
          <p:spPr>
            <a:xfrm>
              <a:off x="457200" y="2655365"/>
              <a:ext cx="8229600" cy="0"/>
            </a:xfrm>
            <a:prstGeom prst="line">
              <a:avLst/>
            </a:prstGeom>
            <a:ln w="19050" cmpd="sng">
              <a:solidFill>
                <a:schemeClr val="bg1"/>
              </a:solidFill>
            </a:ln>
          </p:spPr>
          <p:style>
            <a:lnRef idx="1">
              <a:schemeClr val="dk1"/>
            </a:lnRef>
            <a:fillRef idx="0">
              <a:schemeClr val="dk1"/>
            </a:fillRef>
            <a:effectRef idx="0">
              <a:schemeClr val="dk1"/>
            </a:effectRef>
            <a:fontRef idx="minor">
              <a:schemeClr val="tx1"/>
            </a:fontRef>
          </p:style>
        </p:cxnSp>
        <p:pic>
          <p:nvPicPr>
            <p:cNvPr id="7" name="Image 6" descr="hs_Logo_blanc_2.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54789" y="3479503"/>
              <a:ext cx="1327068" cy="402142"/>
            </a:xfrm>
            <a:prstGeom prst="rect">
              <a:avLst/>
            </a:prstGeom>
          </p:spPr>
        </p:pic>
        <p:pic>
          <p:nvPicPr>
            <p:cNvPr id="8" name="Image 7" descr="HES·S fran._all._angl. blanc.eps"/>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46437" y="3479503"/>
              <a:ext cx="706120" cy="489240"/>
            </a:xfrm>
            <a:prstGeom prst="rect">
              <a:avLst/>
            </a:prstGeom>
          </p:spPr>
        </p:pic>
        <p:pic>
          <p:nvPicPr>
            <p:cNvPr id="10" name="Image 9" descr="NEA S&amp;C blanc logo.eps"/>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26732" y="3517107"/>
              <a:ext cx="435747" cy="403066"/>
            </a:xfrm>
            <a:prstGeom prst="rect">
              <a:avLst/>
            </a:prstGeom>
          </p:spPr>
        </p:pic>
      </p:grpSp>
      <p:sp>
        <p:nvSpPr>
          <p:cNvPr id="2" name="Titre 1"/>
          <p:cNvSpPr>
            <a:spLocks noGrp="1"/>
          </p:cNvSpPr>
          <p:nvPr>
            <p:ph type="ctrTitle"/>
          </p:nvPr>
        </p:nvSpPr>
        <p:spPr>
          <a:xfrm>
            <a:off x="609600" y="4975200"/>
            <a:ext cx="10363200" cy="692469"/>
          </a:xfrm>
          <a:prstGeom prst="rect">
            <a:avLst/>
          </a:prstGeom>
        </p:spPr>
        <p:txBody>
          <a:bodyPr>
            <a:normAutofit/>
          </a:bodyPr>
          <a:lstStyle>
            <a:lvl1pPr algn="l">
              <a:defRPr sz="4267" cap="all">
                <a:solidFill>
                  <a:schemeClr val="bg1"/>
                </a:solidFill>
                <a:latin typeface="Arial"/>
                <a:cs typeface="Arial"/>
              </a:defRPr>
            </a:lvl1pPr>
          </a:lstStyle>
          <a:p>
            <a:r>
              <a:rPr lang="fr-CH" dirty="0" smtClean="0"/>
              <a:t>Cliquez et modifiez le titre</a:t>
            </a:r>
            <a:endParaRPr lang="fr-FR" dirty="0"/>
          </a:p>
        </p:txBody>
      </p:sp>
      <p:sp>
        <p:nvSpPr>
          <p:cNvPr id="9" name="Espace réservé du texte 8"/>
          <p:cNvSpPr>
            <a:spLocks noGrp="1"/>
          </p:cNvSpPr>
          <p:nvPr>
            <p:ph type="body" sz="quarter" idx="13" hasCustomPrompt="1"/>
          </p:nvPr>
        </p:nvSpPr>
        <p:spPr>
          <a:xfrm>
            <a:off x="609599" y="5718470"/>
            <a:ext cx="10485967" cy="416999"/>
          </a:xfrm>
          <a:prstGeom prst="rect">
            <a:avLst/>
          </a:prstGeom>
        </p:spPr>
        <p:txBody>
          <a:bodyPr/>
          <a:lstStyle>
            <a:lvl1pPr marL="0" indent="0">
              <a:buNone/>
              <a:defRPr sz="2133" cap="all">
                <a:solidFill>
                  <a:srgbClr val="FFFFFF"/>
                </a:solidFill>
                <a:latin typeface="Arial"/>
                <a:cs typeface="Arial"/>
              </a:defRPr>
            </a:lvl1pPr>
            <a:lvl2pPr marL="609585" indent="0">
              <a:buNone/>
              <a:defRPr>
                <a:solidFill>
                  <a:srgbClr val="FFFFFF"/>
                </a:solidFill>
              </a:defRPr>
            </a:lvl2pPr>
          </a:lstStyle>
          <a:p>
            <a:pPr lvl="0"/>
            <a:r>
              <a:rPr lang="fr-CH" dirty="0" smtClean="0"/>
              <a:t>Nom du speaker</a:t>
            </a:r>
          </a:p>
        </p:txBody>
      </p:sp>
      <p:sp>
        <p:nvSpPr>
          <p:cNvPr id="13" name="Espace réservé du contenu 12"/>
          <p:cNvSpPr>
            <a:spLocks noGrp="1"/>
          </p:cNvSpPr>
          <p:nvPr>
            <p:ph sz="quarter" idx="14" hasCustomPrompt="1"/>
          </p:nvPr>
        </p:nvSpPr>
        <p:spPr>
          <a:xfrm>
            <a:off x="609599" y="6182019"/>
            <a:ext cx="10273175" cy="416588"/>
          </a:xfrm>
          <a:prstGeom prst="rect">
            <a:avLst/>
          </a:prstGeom>
        </p:spPr>
        <p:txBody>
          <a:bodyPr vert="horz"/>
          <a:lstStyle>
            <a:lvl1pPr marL="0" indent="0">
              <a:buNone/>
              <a:defRPr sz="2133" b="0" i="0" cap="all">
                <a:solidFill>
                  <a:schemeClr val="bg1"/>
                </a:solidFill>
                <a:latin typeface="Arial"/>
              </a:defRPr>
            </a:lvl1pPr>
          </a:lstStyle>
          <a:p>
            <a:pPr lvl="0"/>
            <a:r>
              <a:rPr lang="fr-CH" dirty="0" smtClean="0"/>
              <a:t>Date</a:t>
            </a:r>
            <a:endParaRPr lang="fr-FR" dirty="0"/>
          </a:p>
        </p:txBody>
      </p:sp>
      <p:pic>
        <p:nvPicPr>
          <p:cNvPr id="15" name="Picture 14"/>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9478" y="241746"/>
            <a:ext cx="2182631" cy="1655471"/>
          </a:xfrm>
          <a:prstGeom prst="rect">
            <a:avLst/>
          </a:prstGeom>
        </p:spPr>
      </p:pic>
    </p:spTree>
    <p:extLst>
      <p:ext uri="{BB962C8B-B14F-4D97-AF65-F5344CB8AC3E}">
        <p14:creationId xmlns:p14="http://schemas.microsoft.com/office/powerpoint/2010/main" val="3645689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7/3/2019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191" y="621420"/>
            <a:ext cx="10993549" cy="1475013"/>
          </a:xfrm>
        </p:spPr>
        <p:txBody>
          <a:bodyPr>
            <a:normAutofit/>
          </a:bodyPr>
          <a:lstStyle/>
          <a:p>
            <a:r>
              <a:rPr lang="en-US" sz="2800" dirty="0"/>
              <a:t>The Time-Varying Nature of Spatial Dependencies in Commercial Real Estate Prices: </a:t>
            </a:r>
            <a:r>
              <a:rPr lang="en-US" sz="2800" dirty="0" smtClean="0"/>
              <a:t> A </a:t>
            </a:r>
            <a:r>
              <a:rPr lang="en-US" sz="2800" dirty="0"/>
              <a:t>Behavioral Explanation</a:t>
            </a:r>
          </a:p>
        </p:txBody>
      </p:sp>
      <p:sp>
        <p:nvSpPr>
          <p:cNvPr id="3" name="Subtitle 2"/>
          <p:cNvSpPr>
            <a:spLocks noGrp="1"/>
          </p:cNvSpPr>
          <p:nvPr>
            <p:ph type="subTitle" idx="1"/>
          </p:nvPr>
        </p:nvSpPr>
        <p:spPr>
          <a:xfrm>
            <a:off x="581191" y="4106487"/>
            <a:ext cx="4414758" cy="2320874"/>
          </a:xfrm>
        </p:spPr>
        <p:txBody>
          <a:bodyPr>
            <a:normAutofit lnSpcReduction="10000"/>
          </a:bodyPr>
          <a:lstStyle/>
          <a:p>
            <a:r>
              <a:rPr lang="fr-CH" sz="1400" dirty="0" smtClean="0">
                <a:solidFill>
                  <a:schemeClr val="bg1"/>
                </a:solidFill>
              </a:rPr>
              <a:t>Prashant Das, PhD</a:t>
            </a:r>
          </a:p>
          <a:p>
            <a:r>
              <a:rPr lang="fr-CH" sz="1000" dirty="0" err="1" smtClean="0">
                <a:solidFill>
                  <a:schemeClr val="accent3">
                    <a:lumMod val="40000"/>
                    <a:lumOff val="60000"/>
                  </a:schemeClr>
                </a:solidFill>
              </a:rPr>
              <a:t>Associate</a:t>
            </a:r>
            <a:r>
              <a:rPr lang="fr-CH" sz="1000" dirty="0" smtClean="0">
                <a:solidFill>
                  <a:schemeClr val="accent3">
                    <a:lumMod val="40000"/>
                    <a:lumOff val="60000"/>
                  </a:schemeClr>
                </a:solidFill>
              </a:rPr>
              <a:t> Professor of Real Estate Finance</a:t>
            </a:r>
          </a:p>
          <a:p>
            <a:r>
              <a:rPr lang="fr-CH" sz="1000" dirty="0" err="1" smtClean="0">
                <a:solidFill>
                  <a:schemeClr val="accent3">
                    <a:lumMod val="40000"/>
                    <a:lumOff val="60000"/>
                  </a:schemeClr>
                </a:solidFill>
              </a:rPr>
              <a:t>Act</a:t>
            </a:r>
            <a:r>
              <a:rPr lang="fr-CH" sz="1000" dirty="0" smtClean="0">
                <a:solidFill>
                  <a:schemeClr val="accent3">
                    <a:lumMod val="40000"/>
                    <a:lumOff val="60000"/>
                  </a:schemeClr>
                </a:solidFill>
              </a:rPr>
              <a:t>. </a:t>
            </a:r>
            <a:r>
              <a:rPr lang="fr-CH" sz="1000" dirty="0" err="1" smtClean="0">
                <a:solidFill>
                  <a:schemeClr val="accent3">
                    <a:lumMod val="40000"/>
                    <a:lumOff val="60000"/>
                  </a:schemeClr>
                </a:solidFill>
              </a:rPr>
              <a:t>Director</a:t>
            </a:r>
            <a:r>
              <a:rPr lang="fr-CH" sz="1000" dirty="0" smtClean="0">
                <a:solidFill>
                  <a:schemeClr val="accent3">
                    <a:lumMod val="40000"/>
                    <a:lumOff val="60000"/>
                  </a:schemeClr>
                </a:solidFill>
              </a:rPr>
              <a:t>: Real Estate, Finance &amp; </a:t>
            </a:r>
            <a:r>
              <a:rPr lang="fr-CH" sz="1000" dirty="0" err="1" smtClean="0">
                <a:solidFill>
                  <a:schemeClr val="accent3">
                    <a:lumMod val="40000"/>
                    <a:lumOff val="60000"/>
                  </a:schemeClr>
                </a:solidFill>
              </a:rPr>
              <a:t>Economics</a:t>
            </a:r>
            <a:r>
              <a:rPr lang="fr-CH" sz="1000" dirty="0" smtClean="0">
                <a:solidFill>
                  <a:schemeClr val="accent3">
                    <a:lumMod val="40000"/>
                    <a:lumOff val="60000"/>
                  </a:schemeClr>
                </a:solidFill>
              </a:rPr>
              <a:t> Institute</a:t>
            </a:r>
          </a:p>
          <a:p>
            <a:r>
              <a:rPr lang="fr-CH" sz="1000" dirty="0" smtClean="0">
                <a:solidFill>
                  <a:schemeClr val="accent3">
                    <a:lumMod val="40000"/>
                    <a:lumOff val="60000"/>
                  </a:schemeClr>
                </a:solidFill>
              </a:rPr>
              <a:t>EHL Lausanne, Switzerland</a:t>
            </a:r>
          </a:p>
          <a:p>
            <a:endParaRPr lang="fr-CH" sz="1050" dirty="0">
              <a:solidFill>
                <a:schemeClr val="bg1"/>
              </a:solidFill>
            </a:endParaRPr>
          </a:p>
          <a:p>
            <a:r>
              <a:rPr lang="fr-CH" sz="1050" dirty="0" smtClean="0">
                <a:solidFill>
                  <a:schemeClr val="accent3">
                    <a:lumMod val="40000"/>
                    <a:lumOff val="60000"/>
                  </a:schemeClr>
                </a:solidFill>
              </a:rPr>
              <a:t>In collaboration </a:t>
            </a:r>
            <a:r>
              <a:rPr lang="fr-CH" sz="1050" dirty="0" err="1" smtClean="0">
                <a:solidFill>
                  <a:schemeClr val="accent3">
                    <a:lumMod val="40000"/>
                    <a:lumOff val="60000"/>
                  </a:schemeClr>
                </a:solidFill>
              </a:rPr>
              <a:t>with</a:t>
            </a:r>
            <a:r>
              <a:rPr lang="fr-CH" sz="1050" dirty="0" smtClean="0">
                <a:solidFill>
                  <a:schemeClr val="accent3">
                    <a:lumMod val="40000"/>
                    <a:lumOff val="60000"/>
                  </a:schemeClr>
                </a:solidFill>
              </a:rPr>
              <a:t>:</a:t>
            </a:r>
          </a:p>
          <a:p>
            <a:r>
              <a:rPr lang="fr-CH" sz="900" dirty="0" err="1">
                <a:solidFill>
                  <a:schemeClr val="bg1"/>
                </a:solidFill>
              </a:rPr>
              <a:t>Parmanand</a:t>
            </a:r>
            <a:r>
              <a:rPr lang="fr-CH" sz="900" dirty="0">
                <a:solidFill>
                  <a:schemeClr val="bg1"/>
                </a:solidFill>
              </a:rPr>
              <a:t> </a:t>
            </a:r>
            <a:r>
              <a:rPr lang="fr-CH" sz="900" dirty="0" smtClean="0">
                <a:solidFill>
                  <a:schemeClr val="bg1"/>
                </a:solidFill>
              </a:rPr>
              <a:t>Sinha </a:t>
            </a:r>
            <a:r>
              <a:rPr lang="fr-CH" sz="900" dirty="0" smtClean="0">
                <a:solidFill>
                  <a:schemeClr val="accent3">
                    <a:lumMod val="40000"/>
                    <a:lumOff val="60000"/>
                  </a:schemeClr>
                </a:solidFill>
              </a:rPr>
              <a:t>| </a:t>
            </a:r>
            <a:r>
              <a:rPr lang="fr-CH" sz="900" dirty="0" err="1" smtClean="0">
                <a:solidFill>
                  <a:schemeClr val="accent3">
                    <a:lumMod val="40000"/>
                    <a:lumOff val="60000"/>
                  </a:schemeClr>
                </a:solidFill>
              </a:rPr>
              <a:t>University</a:t>
            </a:r>
            <a:r>
              <a:rPr lang="fr-CH" sz="900" dirty="0" smtClean="0">
                <a:solidFill>
                  <a:schemeClr val="accent3">
                    <a:lumMod val="40000"/>
                    <a:lumOff val="60000"/>
                  </a:schemeClr>
                </a:solidFill>
              </a:rPr>
              <a:t> of Chicago</a:t>
            </a:r>
            <a:endParaRPr lang="fr-CH" sz="900" dirty="0">
              <a:solidFill>
                <a:schemeClr val="accent3">
                  <a:lumMod val="40000"/>
                  <a:lumOff val="60000"/>
                </a:schemeClr>
              </a:solidFill>
            </a:endParaRPr>
          </a:p>
          <a:p>
            <a:r>
              <a:rPr lang="fr-CH" sz="900" dirty="0" smtClean="0">
                <a:solidFill>
                  <a:schemeClr val="bg1"/>
                </a:solidFill>
              </a:rPr>
              <a:t>Julia Freybote </a:t>
            </a:r>
            <a:r>
              <a:rPr lang="fr-CH" sz="900" dirty="0">
                <a:solidFill>
                  <a:schemeClr val="accent3">
                    <a:lumMod val="40000"/>
                    <a:lumOff val="60000"/>
                  </a:schemeClr>
                </a:solidFill>
              </a:rPr>
              <a:t>| Portland State </a:t>
            </a:r>
            <a:r>
              <a:rPr lang="fr-CH" sz="900" dirty="0" err="1">
                <a:solidFill>
                  <a:schemeClr val="accent3">
                    <a:lumMod val="40000"/>
                    <a:lumOff val="60000"/>
                  </a:schemeClr>
                </a:solidFill>
              </a:rPr>
              <a:t>University</a:t>
            </a:r>
            <a:endParaRPr lang="fr-CH" sz="900" dirty="0">
              <a:solidFill>
                <a:schemeClr val="accent3">
                  <a:lumMod val="40000"/>
                  <a:lumOff val="60000"/>
                </a:schemeClr>
              </a:solidFill>
            </a:endParaRPr>
          </a:p>
          <a:p>
            <a:r>
              <a:rPr lang="fr-CH" sz="900" dirty="0" smtClean="0">
                <a:solidFill>
                  <a:schemeClr val="bg1"/>
                </a:solidFill>
              </a:rPr>
              <a:t>Roland </a:t>
            </a:r>
            <a:r>
              <a:rPr lang="fr-CH" sz="900" dirty="0" err="1" smtClean="0">
                <a:solidFill>
                  <a:schemeClr val="bg1"/>
                </a:solidFill>
              </a:rPr>
              <a:t>Füss</a:t>
            </a:r>
            <a:r>
              <a:rPr lang="fr-CH" sz="900" dirty="0" smtClean="0">
                <a:solidFill>
                  <a:schemeClr val="bg1"/>
                </a:solidFill>
              </a:rPr>
              <a:t> </a:t>
            </a:r>
            <a:r>
              <a:rPr lang="fr-CH" sz="900" dirty="0">
                <a:solidFill>
                  <a:schemeClr val="accent3">
                    <a:lumMod val="40000"/>
                    <a:lumOff val="60000"/>
                  </a:schemeClr>
                </a:solidFill>
              </a:rPr>
              <a:t>| </a:t>
            </a:r>
            <a:r>
              <a:rPr lang="fr-CH" sz="900" dirty="0" err="1">
                <a:solidFill>
                  <a:schemeClr val="accent3">
                    <a:lumMod val="40000"/>
                    <a:lumOff val="60000"/>
                  </a:schemeClr>
                </a:solidFill>
              </a:rPr>
              <a:t>University</a:t>
            </a:r>
            <a:r>
              <a:rPr lang="fr-CH" sz="900" dirty="0">
                <a:solidFill>
                  <a:schemeClr val="accent3">
                    <a:lumMod val="40000"/>
                    <a:lumOff val="60000"/>
                  </a:schemeClr>
                </a:solidFill>
              </a:rPr>
              <a:t> of St. </a:t>
            </a:r>
            <a:r>
              <a:rPr lang="fr-CH" sz="900" dirty="0" err="1">
                <a:solidFill>
                  <a:schemeClr val="accent3">
                    <a:lumMod val="40000"/>
                    <a:lumOff val="60000"/>
                  </a:schemeClr>
                </a:solidFill>
              </a:rPr>
              <a:t>Gallen</a:t>
            </a:r>
            <a:r>
              <a:rPr lang="fr-CH" sz="900" dirty="0">
                <a:solidFill>
                  <a:schemeClr val="accent3">
                    <a:lumMod val="40000"/>
                    <a:lumOff val="60000"/>
                  </a:schemeClr>
                </a:solidFill>
              </a:rPr>
              <a:t>, Switzerland</a:t>
            </a:r>
            <a:endParaRPr lang="en-US" sz="900" dirty="0">
              <a:solidFill>
                <a:schemeClr val="accent3">
                  <a:lumMod val="40000"/>
                  <a:lumOff val="60000"/>
                </a:schemeClr>
              </a:solidFill>
            </a:endParaRPr>
          </a:p>
        </p:txBody>
      </p:sp>
      <p:sp>
        <p:nvSpPr>
          <p:cNvPr id="4" name="Subtitle 2"/>
          <p:cNvSpPr txBox="1">
            <a:spLocks/>
          </p:cNvSpPr>
          <p:nvPr/>
        </p:nvSpPr>
        <p:spPr>
          <a:xfrm>
            <a:off x="6907876" y="4106487"/>
            <a:ext cx="5379034" cy="2169620"/>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fr-CH" sz="2000" dirty="0" err="1" smtClean="0">
                <a:solidFill>
                  <a:schemeClr val="bg1"/>
                </a:solidFill>
              </a:rPr>
              <a:t>European</a:t>
            </a:r>
            <a:r>
              <a:rPr lang="fr-CH" sz="2000" dirty="0" smtClean="0">
                <a:solidFill>
                  <a:schemeClr val="bg1"/>
                </a:solidFill>
              </a:rPr>
              <a:t> Real </a:t>
            </a:r>
            <a:r>
              <a:rPr lang="fr-CH" sz="2000" dirty="0" err="1" smtClean="0">
                <a:solidFill>
                  <a:schemeClr val="bg1"/>
                </a:solidFill>
              </a:rPr>
              <a:t>Estate</a:t>
            </a:r>
            <a:r>
              <a:rPr lang="fr-CH" sz="2000" dirty="0" smtClean="0">
                <a:solidFill>
                  <a:schemeClr val="bg1"/>
                </a:solidFill>
              </a:rPr>
              <a:t> Society</a:t>
            </a:r>
          </a:p>
          <a:p>
            <a:r>
              <a:rPr lang="fr-CH" sz="2000" dirty="0" smtClean="0">
                <a:solidFill>
                  <a:schemeClr val="bg1"/>
                </a:solidFill>
              </a:rPr>
              <a:t>ESSEC, PARIS</a:t>
            </a:r>
            <a:r>
              <a:rPr lang="fr-CH" sz="2000" dirty="0" smtClean="0">
                <a:solidFill>
                  <a:schemeClr val="bg1"/>
                </a:solidFill>
              </a:rPr>
              <a:t> </a:t>
            </a:r>
            <a:endParaRPr lang="fr-CH" sz="2000" dirty="0" smtClean="0">
              <a:solidFill>
                <a:schemeClr val="bg1"/>
              </a:solidFill>
            </a:endParaRPr>
          </a:p>
          <a:p>
            <a:r>
              <a:rPr lang="fr-CH" sz="2000" dirty="0" smtClean="0">
                <a:solidFill>
                  <a:schemeClr val="bg1"/>
                </a:solidFill>
              </a:rPr>
              <a:t>4 July</a:t>
            </a:r>
            <a:r>
              <a:rPr lang="fr-CH" sz="2000" dirty="0" smtClean="0">
                <a:solidFill>
                  <a:schemeClr val="bg1"/>
                </a:solidFill>
              </a:rPr>
              <a:t> </a:t>
            </a:r>
            <a:r>
              <a:rPr lang="fr-CH" sz="2000" dirty="0" smtClean="0">
                <a:solidFill>
                  <a:schemeClr val="bg1"/>
                </a:solidFill>
              </a:rPr>
              <a:t>2019</a:t>
            </a:r>
          </a:p>
        </p:txBody>
      </p:sp>
      <p:pic>
        <p:nvPicPr>
          <p:cNvPr id="5" name="Image 12" descr="ENDORSEMENT_EHL_W.ep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0651" y="3093961"/>
            <a:ext cx="1181918" cy="896149"/>
          </a:xfrm>
          <a:prstGeom prst="rect">
            <a:avLst/>
          </a:prstGeom>
        </p:spPr>
      </p:pic>
    </p:spTree>
    <p:extLst>
      <p:ext uri="{BB962C8B-B14F-4D97-AF65-F5344CB8AC3E}">
        <p14:creationId xmlns:p14="http://schemas.microsoft.com/office/powerpoint/2010/main" val="1080353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0" indent="0">
              <a:buNone/>
            </a:pPr>
            <a:r>
              <a:rPr lang="fr-CH" dirty="0" smtClean="0"/>
              <a:t>Motivation for the </a:t>
            </a:r>
            <a:r>
              <a:rPr lang="fr-CH" dirty="0" err="1" smtClean="0"/>
              <a:t>study</a:t>
            </a:r>
            <a:endParaRPr lang="en-US" dirty="0"/>
          </a:p>
        </p:txBody>
      </p:sp>
      <p:sp>
        <p:nvSpPr>
          <p:cNvPr id="2" name="Text Placeholder 1"/>
          <p:cNvSpPr>
            <a:spLocks noGrp="1"/>
          </p:cNvSpPr>
          <p:nvPr>
            <p:ph type="body" idx="1"/>
          </p:nvPr>
        </p:nvSpPr>
        <p:spPr>
          <a:xfrm>
            <a:off x="581192" y="5430879"/>
            <a:ext cx="11029615" cy="600556"/>
          </a:xfrm>
        </p:spPr>
        <p:txBody>
          <a:bodyPr>
            <a:normAutofit fontScale="92500" lnSpcReduction="10000"/>
          </a:bodyPr>
          <a:lstStyle/>
          <a:p>
            <a:r>
              <a:rPr lang="en-US" dirty="0">
                <a:solidFill>
                  <a:schemeClr val="accent3">
                    <a:lumMod val="20000"/>
                    <a:lumOff val="80000"/>
                  </a:schemeClr>
                </a:solidFill>
              </a:rPr>
              <a:t>Das, P.; Smith, P. &amp; </a:t>
            </a:r>
            <a:r>
              <a:rPr lang="en-US" dirty="0" err="1">
                <a:solidFill>
                  <a:schemeClr val="accent3">
                    <a:lumMod val="20000"/>
                    <a:lumOff val="80000"/>
                  </a:schemeClr>
                </a:solidFill>
              </a:rPr>
              <a:t>Gallimore,P</a:t>
            </a:r>
            <a:r>
              <a:rPr lang="en-US" dirty="0">
                <a:solidFill>
                  <a:schemeClr val="accent3">
                    <a:lumMod val="20000"/>
                    <a:lumOff val="80000"/>
                  </a:schemeClr>
                </a:solidFill>
              </a:rPr>
              <a:t>. (2018). ‘Pricing Extreme Attributes in Commercial Real Estate: The Case of Hotel Transactions</a:t>
            </a:r>
            <a:r>
              <a:rPr lang="en-US" b="1" dirty="0">
                <a:solidFill>
                  <a:schemeClr val="accent3">
                    <a:lumMod val="20000"/>
                    <a:lumOff val="80000"/>
                  </a:schemeClr>
                </a:solidFill>
              </a:rPr>
              <a:t>’</a:t>
            </a:r>
            <a:r>
              <a:rPr lang="en-US" dirty="0">
                <a:solidFill>
                  <a:schemeClr val="accent3">
                    <a:lumMod val="20000"/>
                    <a:lumOff val="80000"/>
                  </a:schemeClr>
                </a:solidFill>
              </a:rPr>
              <a:t>. </a:t>
            </a:r>
            <a:r>
              <a:rPr lang="en-US" b="1" i="1" dirty="0">
                <a:solidFill>
                  <a:schemeClr val="accent3">
                    <a:lumMod val="20000"/>
                    <a:lumOff val="80000"/>
                  </a:schemeClr>
                </a:solidFill>
              </a:rPr>
              <a:t>Journal of Real Estate Finance &amp; Economics</a:t>
            </a:r>
            <a:r>
              <a:rPr lang="en-US" i="1" dirty="0">
                <a:solidFill>
                  <a:schemeClr val="accent3">
                    <a:lumMod val="20000"/>
                    <a:lumOff val="80000"/>
                  </a:schemeClr>
                </a:solidFill>
              </a:rPr>
              <a:t>, </a:t>
            </a:r>
            <a:r>
              <a:rPr lang="en-US" dirty="0">
                <a:solidFill>
                  <a:schemeClr val="accent3">
                    <a:lumMod val="20000"/>
                    <a:lumOff val="80000"/>
                  </a:schemeClr>
                </a:solidFill>
              </a:rPr>
              <a:t>57 (2), pp 264-296</a:t>
            </a:r>
          </a:p>
        </p:txBody>
      </p:sp>
    </p:spTree>
    <p:extLst>
      <p:ext uri="{BB962C8B-B14F-4D97-AF65-F5344CB8AC3E}">
        <p14:creationId xmlns:p14="http://schemas.microsoft.com/office/powerpoint/2010/main" val="7425796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23392" y="836712"/>
            <a:ext cx="11137237" cy="4800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240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0" y="0"/>
            <a:ext cx="12192000" cy="6883896"/>
          </a:xfrm>
        </p:spPr>
      </p:pic>
    </p:spTree>
    <p:extLst>
      <p:ext uri="{BB962C8B-B14F-4D97-AF65-F5344CB8AC3E}">
        <p14:creationId xmlns:p14="http://schemas.microsoft.com/office/powerpoint/2010/main" val="3634487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704509" y="875670"/>
            <a:ext cx="4538239" cy="4916352"/>
          </a:xfrm>
          <a:prstGeom prst="rect">
            <a:avLst/>
          </a:prstGeom>
        </p:spPr>
        <p:txBody>
          <a:bodyP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fr-CH" sz="1500" smtClean="0">
                <a:latin typeface="Gill Sans Bo"/>
              </a:rPr>
              <a:t>Luxury hotels in Buckhead (Atlanta)</a:t>
            </a:r>
          </a:p>
          <a:p>
            <a:pPr marL="0" indent="0">
              <a:buFont typeface="Wingdings 2" panose="05020102010507070707" pitchFamily="18" charset="2"/>
              <a:buNone/>
            </a:pPr>
            <a:endParaRPr lang="fr-CH" sz="1500" smtClean="0">
              <a:latin typeface="Gill Sans Bo"/>
            </a:endParaRPr>
          </a:p>
          <a:p>
            <a:pPr marL="0" indent="0">
              <a:buFont typeface="Wingdings 2" panose="05020102010507070707" pitchFamily="18" charset="2"/>
              <a:buNone/>
            </a:pPr>
            <a:r>
              <a:rPr lang="en-US" sz="1500" b="1" smtClean="0">
                <a:latin typeface="Gill Sans Bo"/>
              </a:rPr>
              <a:t>2010Q3: </a:t>
            </a:r>
            <a:r>
              <a:rPr lang="en-US" sz="1500" smtClean="0">
                <a:latin typeface="Gill Sans Bo"/>
              </a:rPr>
              <a:t>Pebblebrook buys Intercontinental for </a:t>
            </a:r>
            <a:r>
              <a:rPr lang="en-US" sz="1500" smtClean="0">
                <a:solidFill>
                  <a:srgbClr val="006272"/>
                </a:solidFill>
                <a:latin typeface="Gill Sans Bo"/>
              </a:rPr>
              <a:t>$105 mi</a:t>
            </a:r>
          </a:p>
          <a:p>
            <a:pPr marL="0" indent="0">
              <a:buFont typeface="Wingdings 2" panose="05020102010507070707" pitchFamily="18" charset="2"/>
              <a:buNone/>
            </a:pPr>
            <a:r>
              <a:rPr lang="en-US" sz="1500" b="1" smtClean="0">
                <a:latin typeface="Gill Sans Bo"/>
              </a:rPr>
              <a:t>@ 70% </a:t>
            </a:r>
            <a:r>
              <a:rPr lang="en-US" sz="1500" smtClean="0">
                <a:solidFill>
                  <a:srgbClr val="006272"/>
                </a:solidFill>
                <a:latin typeface="Gill Sans Bo"/>
              </a:rPr>
              <a:t>premium</a:t>
            </a:r>
          </a:p>
          <a:p>
            <a:pPr marL="0" indent="0">
              <a:buFont typeface="Wingdings 2" panose="05020102010507070707" pitchFamily="18" charset="2"/>
              <a:buNone/>
            </a:pPr>
            <a:endParaRPr lang="en-US" sz="1500" b="1" smtClean="0">
              <a:latin typeface="Gill Sans Bo"/>
            </a:endParaRPr>
          </a:p>
          <a:p>
            <a:pPr marL="0" indent="0">
              <a:buFont typeface="Wingdings 2" panose="05020102010507070707" pitchFamily="18" charset="2"/>
              <a:buNone/>
            </a:pPr>
            <a:r>
              <a:rPr lang="en-US" sz="1500" b="1" smtClean="0">
                <a:latin typeface="Gill Sans Bo"/>
              </a:rPr>
              <a:t>2011Q1: </a:t>
            </a:r>
            <a:r>
              <a:rPr lang="en-US" sz="1500" smtClean="0">
                <a:latin typeface="Gill Sans Bo"/>
              </a:rPr>
              <a:t>Travistock buys </a:t>
            </a:r>
          </a:p>
          <a:p>
            <a:pPr marL="0" indent="0">
              <a:buFont typeface="Wingdings 2" panose="05020102010507070707" pitchFamily="18" charset="2"/>
              <a:buNone/>
            </a:pPr>
            <a:r>
              <a:rPr lang="en-US" sz="1500" smtClean="0">
                <a:latin typeface="Gill Sans Bo"/>
              </a:rPr>
              <a:t>St. Regis for </a:t>
            </a:r>
            <a:r>
              <a:rPr lang="en-US" sz="1500" smtClean="0">
                <a:solidFill>
                  <a:srgbClr val="006272"/>
                </a:solidFill>
                <a:latin typeface="Gill Sans Bo"/>
              </a:rPr>
              <a:t>$160 mi</a:t>
            </a:r>
          </a:p>
          <a:p>
            <a:pPr marL="0" indent="0">
              <a:buFont typeface="Wingdings 2" panose="05020102010507070707" pitchFamily="18" charset="2"/>
              <a:buNone/>
            </a:pPr>
            <a:r>
              <a:rPr lang="en-US" sz="1500" b="1" smtClean="0">
                <a:latin typeface="Gill Sans Bo"/>
              </a:rPr>
              <a:t>@ 100% </a:t>
            </a:r>
            <a:r>
              <a:rPr lang="en-US" sz="1500" smtClean="0">
                <a:solidFill>
                  <a:srgbClr val="006272"/>
                </a:solidFill>
                <a:latin typeface="Gill Sans Bo"/>
              </a:rPr>
              <a:t>premium</a:t>
            </a:r>
          </a:p>
          <a:p>
            <a:pPr marL="0" indent="0">
              <a:buFont typeface="Wingdings 2" panose="05020102010507070707" pitchFamily="18" charset="2"/>
              <a:buNone/>
            </a:pPr>
            <a:endParaRPr lang="en-US" sz="1500" dirty="0">
              <a:latin typeface="Gill Sans Bo"/>
            </a:endParaRPr>
          </a:p>
        </p:txBody>
      </p:sp>
      <p:sp>
        <p:nvSpPr>
          <p:cNvPr id="5" name="Slide Number Placeholder 5"/>
          <p:cNvSpPr>
            <a:spLocks noGrp="1"/>
          </p:cNvSpPr>
          <p:nvPr>
            <p:ph type="sldNum" sz="quarter" idx="12"/>
          </p:nvPr>
        </p:nvSpPr>
        <p:spPr>
          <a:xfrm>
            <a:off x="8737600" y="5949016"/>
            <a:ext cx="2844800" cy="366183"/>
          </a:xfrm>
        </p:spPr>
        <p:txBody>
          <a:bodyPr/>
          <a:lstStyle/>
          <a:p>
            <a:fld id="{83DCF88C-AC39-5742-933A-9F64C41D075D}" type="slidenum">
              <a:rPr lang="fr-FR" smtClean="0"/>
              <a:pPr/>
              <a:t>4</a:t>
            </a:fld>
            <a:endParaRPr lang="fr-FR" dirty="0"/>
          </a:p>
        </p:txBody>
      </p:sp>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b="-25"/>
          <a:stretch/>
        </p:blipFill>
        <p:spPr>
          <a:xfrm>
            <a:off x="5676593" y="850475"/>
            <a:ext cx="5953595" cy="5464724"/>
          </a:xfrm>
          <a:prstGeom prst="rect">
            <a:avLst/>
          </a:prstGeom>
          <a:ln>
            <a:noFill/>
          </a:ln>
          <a:effectLst>
            <a:outerShdw blurRad="292100" dist="139700" dir="2700000" algn="tl" rotWithShape="0">
              <a:srgbClr val="333333">
                <a:alpha val="65000"/>
              </a:srgbClr>
            </a:outerShdw>
          </a:effectLst>
        </p:spPr>
      </p:pic>
      <p:pic>
        <p:nvPicPr>
          <p:cNvPr id="7" name="Content Placeholder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168341" y="717408"/>
            <a:ext cx="2618504" cy="1568631"/>
          </a:xfrm>
          <a:prstGeom prst="rect">
            <a:avLst/>
          </a:prstGeom>
          <a:ln>
            <a:noFill/>
          </a:ln>
          <a:effectLst>
            <a:outerShdw blurRad="292100" dist="139700" dir="2700000" algn="tl" rotWithShape="0">
              <a:srgbClr val="333333">
                <a:alpha val="65000"/>
              </a:srgbClr>
            </a:outerShdw>
          </a:effectLst>
        </p:spPr>
      </p:pic>
      <p:pic>
        <p:nvPicPr>
          <p:cNvPr id="8" name="Content Placeholder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23926" y="4749858"/>
            <a:ext cx="2517268" cy="16765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623886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10558300" y="5606993"/>
            <a:ext cx="1052510" cy="365125"/>
          </a:xfrm>
        </p:spPr>
        <p:txBody>
          <a:bodyPr/>
          <a:lstStyle/>
          <a:p>
            <a:fld id="{83DCF88C-AC39-5742-933A-9F64C41D075D}" type="slidenum">
              <a:rPr lang="fr-FR" smtClean="0"/>
              <a:pPr/>
              <a:t>5</a:t>
            </a:fld>
            <a:endParaRPr lang="fr-FR" dirty="0"/>
          </a:p>
        </p:txBody>
      </p:sp>
      <p:sp>
        <p:nvSpPr>
          <p:cNvPr id="3" name="Content Placeholder 2"/>
          <p:cNvSpPr txBox="1">
            <a:spLocks/>
          </p:cNvSpPr>
          <p:nvPr/>
        </p:nvSpPr>
        <p:spPr>
          <a:xfrm>
            <a:off x="427828" y="368351"/>
            <a:ext cx="11029950" cy="3678238"/>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fr-CH" sz="1500" dirty="0" err="1" smtClean="0"/>
              <a:t>Upscale</a:t>
            </a:r>
            <a:r>
              <a:rPr lang="fr-CH" sz="1500" dirty="0" smtClean="0"/>
              <a:t> </a:t>
            </a:r>
            <a:r>
              <a:rPr lang="fr-CH" sz="1500" dirty="0" err="1" smtClean="0"/>
              <a:t>hotels</a:t>
            </a:r>
            <a:r>
              <a:rPr lang="fr-CH" sz="1500" dirty="0" smtClean="0"/>
              <a:t> in Marietta (Atlanta)</a:t>
            </a:r>
          </a:p>
          <a:p>
            <a:pPr marL="0" indent="0">
              <a:buFont typeface="Wingdings 2" panose="05020102010507070707" pitchFamily="18" charset="2"/>
              <a:buNone/>
            </a:pPr>
            <a:endParaRPr lang="fr-CH" sz="1500" dirty="0" smtClean="0"/>
          </a:p>
          <a:p>
            <a:pPr marL="0" indent="0">
              <a:buFont typeface="Wingdings 2" panose="05020102010507070707" pitchFamily="18" charset="2"/>
              <a:buNone/>
            </a:pPr>
            <a:r>
              <a:rPr lang="en-US" sz="1500" b="1" dirty="0" smtClean="0"/>
              <a:t>2013 Q1: </a:t>
            </a:r>
            <a:r>
              <a:rPr lang="en-US" sz="1500" dirty="0" smtClean="0"/>
              <a:t>Sage hospitality buys Courtland for </a:t>
            </a:r>
            <a:r>
              <a:rPr lang="en-US" sz="1500" dirty="0" smtClean="0">
                <a:solidFill>
                  <a:srgbClr val="006272"/>
                </a:solidFill>
              </a:rPr>
              <a:t>$5 mi</a:t>
            </a:r>
          </a:p>
          <a:p>
            <a:pPr marL="0" indent="0">
              <a:buFont typeface="Wingdings 2" panose="05020102010507070707" pitchFamily="18" charset="2"/>
              <a:buNone/>
            </a:pPr>
            <a:r>
              <a:rPr lang="en-US" sz="1500" b="1" dirty="0" smtClean="0"/>
              <a:t>@ 30% </a:t>
            </a:r>
            <a:r>
              <a:rPr lang="en-US" sz="1500" dirty="0" smtClean="0">
                <a:solidFill>
                  <a:srgbClr val="006272"/>
                </a:solidFill>
              </a:rPr>
              <a:t>discount</a:t>
            </a:r>
          </a:p>
          <a:p>
            <a:pPr marL="0" indent="0">
              <a:buFont typeface="Wingdings 2" panose="05020102010507070707" pitchFamily="18" charset="2"/>
              <a:buNone/>
            </a:pPr>
            <a:endParaRPr lang="en-US" sz="1500" b="1" dirty="0" smtClean="0"/>
          </a:p>
          <a:p>
            <a:pPr marL="0" indent="0">
              <a:buFont typeface="Wingdings 2" panose="05020102010507070707" pitchFamily="18" charset="2"/>
              <a:buNone/>
            </a:pPr>
            <a:r>
              <a:rPr lang="en-US" sz="1500" b="1" dirty="0" smtClean="0"/>
              <a:t>2013 Q2: </a:t>
            </a:r>
            <a:r>
              <a:rPr lang="en-US" sz="1500" dirty="0" smtClean="0"/>
              <a:t>The Roberts company sells Radisson for </a:t>
            </a:r>
            <a:r>
              <a:rPr lang="en-US" sz="1500" dirty="0" smtClean="0">
                <a:solidFill>
                  <a:srgbClr val="006272"/>
                </a:solidFill>
              </a:rPr>
              <a:t>$2.5 mi</a:t>
            </a:r>
          </a:p>
          <a:p>
            <a:pPr marL="0" indent="0">
              <a:buFont typeface="Wingdings 2" panose="05020102010507070707" pitchFamily="18" charset="2"/>
              <a:buNone/>
            </a:pPr>
            <a:r>
              <a:rPr lang="en-US" sz="1500" b="1" dirty="0" smtClean="0"/>
              <a:t>@ 45% </a:t>
            </a:r>
            <a:r>
              <a:rPr lang="en-US" sz="1500" dirty="0" smtClean="0">
                <a:solidFill>
                  <a:srgbClr val="006272"/>
                </a:solidFill>
              </a:rPr>
              <a:t>discount</a:t>
            </a:r>
          </a:p>
          <a:p>
            <a:pPr marL="0" indent="0">
              <a:buFont typeface="Wingdings 2" panose="05020102010507070707" pitchFamily="18" charset="2"/>
              <a:buNone/>
            </a:pPr>
            <a:endParaRPr lang="en-US" sz="15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b="-299"/>
          <a:stretch/>
        </p:blipFill>
        <p:spPr>
          <a:xfrm>
            <a:off x="5144401" y="933862"/>
            <a:ext cx="6438000" cy="5403844"/>
          </a:xfrm>
          <a:prstGeom prst="rect">
            <a:avLst/>
          </a:prstGeom>
          <a:ln>
            <a:noFill/>
          </a:ln>
          <a:effectLst>
            <a:outerShdw blurRad="292100" dist="139700" dir="2700000" algn="tl" rotWithShape="0">
              <a:srgbClr val="333333">
                <a:alpha val="65000"/>
              </a:srgbClr>
            </a:outerShdw>
          </a:effectLst>
        </p:spPr>
      </p:pic>
      <p:pic>
        <p:nvPicPr>
          <p:cNvPr id="5" name="Content Placeholder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51850" y="798091"/>
            <a:ext cx="2177543" cy="1520883"/>
          </a:xfrm>
          <a:prstGeom prst="rect">
            <a:avLst/>
          </a:prstGeom>
          <a:ln>
            <a:noFill/>
          </a:ln>
          <a:effectLst>
            <a:outerShdw blurRad="292100" dist="139700" dir="2700000" algn="tl" rotWithShape="0">
              <a:srgbClr val="333333">
                <a:alpha val="65000"/>
              </a:srgbClr>
            </a:outerShdw>
          </a:effectLst>
        </p:spPr>
      </p:pic>
      <p:pic>
        <p:nvPicPr>
          <p:cNvPr id="6" name="Content Placeholder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68437" y="5148601"/>
            <a:ext cx="2418231" cy="13602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420101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smtClean="0"/>
              <a:t>Research Question</a:t>
            </a:r>
            <a:endParaRPr lang="en-US" dirty="0"/>
          </a:p>
        </p:txBody>
      </p:sp>
      <p:sp>
        <p:nvSpPr>
          <p:cNvPr id="7" name="Content Placeholder 3"/>
          <p:cNvSpPr>
            <a:spLocks noGrp="1"/>
          </p:cNvSpPr>
          <p:nvPr>
            <p:ph idx="1"/>
          </p:nvPr>
        </p:nvSpPr>
        <p:spPr/>
        <p:txBody>
          <a:bodyPr/>
          <a:lstStyle/>
          <a:p>
            <a:pPr marL="0" indent="0">
              <a:buNone/>
            </a:pPr>
            <a:r>
              <a:rPr lang="en-US" dirty="0">
                <a:solidFill>
                  <a:srgbClr val="006272"/>
                </a:solidFill>
              </a:rPr>
              <a:t>General question:</a:t>
            </a:r>
          </a:p>
          <a:p>
            <a:pPr lvl="1"/>
            <a:r>
              <a:rPr lang="en-US" dirty="0"/>
              <a:t>What explains the spatial dependence in pricing commercial real estate assets</a:t>
            </a:r>
            <a:r>
              <a:rPr lang="en-US" dirty="0" smtClean="0"/>
              <a:t>?</a:t>
            </a:r>
          </a:p>
          <a:p>
            <a:pPr lvl="1"/>
            <a:endParaRPr lang="en-US" dirty="0"/>
          </a:p>
          <a:p>
            <a:pPr marL="0" indent="0">
              <a:buNone/>
            </a:pPr>
            <a:r>
              <a:rPr lang="fr-CH" dirty="0" err="1">
                <a:solidFill>
                  <a:srgbClr val="006272"/>
                </a:solidFill>
              </a:rPr>
              <a:t>Why</a:t>
            </a:r>
            <a:r>
              <a:rPr lang="fr-CH" dirty="0">
                <a:solidFill>
                  <a:srgbClr val="006272"/>
                </a:solidFill>
              </a:rPr>
              <a:t> </a:t>
            </a:r>
            <a:r>
              <a:rPr lang="fr-CH" dirty="0" err="1">
                <a:solidFill>
                  <a:srgbClr val="006272"/>
                </a:solidFill>
              </a:rPr>
              <a:t>is</a:t>
            </a:r>
            <a:r>
              <a:rPr lang="fr-CH" dirty="0">
                <a:solidFill>
                  <a:srgbClr val="006272"/>
                </a:solidFill>
              </a:rPr>
              <a:t> </a:t>
            </a:r>
            <a:r>
              <a:rPr lang="fr-CH" dirty="0" err="1">
                <a:solidFill>
                  <a:srgbClr val="006272"/>
                </a:solidFill>
              </a:rPr>
              <a:t>this</a:t>
            </a:r>
            <a:r>
              <a:rPr lang="fr-CH" dirty="0">
                <a:solidFill>
                  <a:srgbClr val="006272"/>
                </a:solidFill>
              </a:rPr>
              <a:t> question important?</a:t>
            </a:r>
          </a:p>
          <a:p>
            <a:pPr lvl="1"/>
            <a:r>
              <a:rPr lang="en-US" dirty="0"/>
              <a:t>Explains the structure of spatial propagation in pricing and mispricing</a:t>
            </a:r>
          </a:p>
          <a:p>
            <a:pPr lvl="1"/>
            <a:r>
              <a:rPr lang="fr-CH" dirty="0" err="1"/>
              <a:t>Improves</a:t>
            </a:r>
            <a:r>
              <a:rPr lang="fr-CH" dirty="0"/>
              <a:t> </a:t>
            </a:r>
            <a:r>
              <a:rPr lang="fr-CH" dirty="0" err="1"/>
              <a:t>prediction</a:t>
            </a:r>
            <a:r>
              <a:rPr lang="fr-CH" dirty="0"/>
              <a:t> in </a:t>
            </a:r>
            <a:r>
              <a:rPr lang="fr-CH" dirty="0" err="1"/>
              <a:t>pricing</a:t>
            </a:r>
            <a:r>
              <a:rPr lang="fr-CH" dirty="0"/>
              <a:t> the </a:t>
            </a:r>
            <a:r>
              <a:rPr lang="fr-CH" dirty="0" err="1"/>
              <a:t>illiquid</a:t>
            </a:r>
            <a:r>
              <a:rPr lang="fr-CH" dirty="0"/>
              <a:t> commercial </a:t>
            </a:r>
            <a:r>
              <a:rPr lang="fr-CH" dirty="0" err="1"/>
              <a:t>assets</a:t>
            </a:r>
            <a:r>
              <a:rPr lang="fr-CH" dirty="0"/>
              <a:t> </a:t>
            </a:r>
            <a:endParaRPr lang="fr-CH" dirty="0" smtClean="0"/>
          </a:p>
          <a:p>
            <a:pPr marL="609585" lvl="1" indent="0">
              <a:buNone/>
            </a:pPr>
            <a:endParaRPr lang="fr-CH" dirty="0"/>
          </a:p>
          <a:p>
            <a:pPr marL="0" indent="0">
              <a:buNone/>
            </a:pPr>
            <a:r>
              <a:rPr lang="en-US" dirty="0">
                <a:solidFill>
                  <a:srgbClr val="006272"/>
                </a:solidFill>
              </a:rPr>
              <a:t>Our hypothesis:</a:t>
            </a:r>
          </a:p>
          <a:p>
            <a:pPr lvl="1"/>
            <a:r>
              <a:rPr lang="en-US" dirty="0"/>
              <a:t>The spatial dependence –at least partially- is driven by </a:t>
            </a:r>
            <a:r>
              <a:rPr lang="en-US" dirty="0" smtClean="0"/>
              <a:t>investor behavior</a:t>
            </a:r>
            <a:endParaRPr lang="en-US" dirty="0"/>
          </a:p>
          <a:p>
            <a:pPr marL="609585" lvl="1" indent="0">
              <a:buNone/>
            </a:pPr>
            <a:endParaRPr lang="en-US" dirty="0" smtClean="0"/>
          </a:p>
          <a:p>
            <a:pPr lvl="1"/>
            <a:endParaRPr lang="en-US" dirty="0" smtClean="0"/>
          </a:p>
        </p:txBody>
      </p:sp>
      <p:sp>
        <p:nvSpPr>
          <p:cNvPr id="6" name="Slide Number Placeholder 5"/>
          <p:cNvSpPr>
            <a:spLocks noGrp="1"/>
          </p:cNvSpPr>
          <p:nvPr>
            <p:ph type="sldNum" sz="quarter" idx="12"/>
          </p:nvPr>
        </p:nvSpPr>
        <p:spPr/>
        <p:txBody>
          <a:bodyPr/>
          <a:lstStyle/>
          <a:p>
            <a:fld id="{83DCF88C-AC39-5742-933A-9F64C41D075D}" type="slidenum">
              <a:rPr lang="fr-FR" smtClean="0"/>
              <a:pPr/>
              <a:t>6</a:t>
            </a:fld>
            <a:endParaRPr lang="fr-FR" dirty="0"/>
          </a:p>
        </p:txBody>
      </p:sp>
    </p:spTree>
    <p:extLst>
      <p:ext uri="{BB962C8B-B14F-4D97-AF65-F5344CB8AC3E}">
        <p14:creationId xmlns:p14="http://schemas.microsoft.com/office/powerpoint/2010/main" val="41385964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0" indent="0">
              <a:buNone/>
            </a:pPr>
            <a:r>
              <a:rPr lang="fr-CH" dirty="0" smtClean="0"/>
              <a:t>Background</a:t>
            </a:r>
            <a:endParaRPr lang="en-US" dirty="0"/>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2218567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8</a:t>
            </a:fld>
            <a:endParaRPr lang="fr-FR" dirty="0"/>
          </a:p>
        </p:txBody>
      </p:sp>
      <p:sp>
        <p:nvSpPr>
          <p:cNvPr id="7" name="Content Placeholder 3"/>
          <p:cNvSpPr>
            <a:spLocks noGrp="1"/>
          </p:cNvSpPr>
          <p:nvPr>
            <p:ph idx="4294967295"/>
          </p:nvPr>
        </p:nvSpPr>
        <p:spPr>
          <a:xfrm>
            <a:off x="470243" y="1715713"/>
            <a:ext cx="11029950" cy="3678238"/>
          </a:xfrm>
        </p:spPr>
        <p:txBody>
          <a:bodyPr/>
          <a:lstStyle/>
          <a:p>
            <a:pPr marL="0" indent="0">
              <a:buNone/>
            </a:pPr>
            <a:r>
              <a:rPr lang="en-US" sz="2000" dirty="0">
                <a:solidFill>
                  <a:srgbClr val="006272"/>
                </a:solidFill>
              </a:rPr>
              <a:t>Fixity of Location</a:t>
            </a:r>
          </a:p>
          <a:p>
            <a:pPr lvl="1"/>
            <a:r>
              <a:rPr lang="en-US" sz="1467" dirty="0" err="1"/>
              <a:t>Corgel</a:t>
            </a:r>
            <a:r>
              <a:rPr lang="en-US" sz="1467" dirty="0"/>
              <a:t> et al. (2015)</a:t>
            </a:r>
          </a:p>
          <a:p>
            <a:pPr marL="0" indent="0">
              <a:buNone/>
            </a:pPr>
            <a:r>
              <a:rPr lang="en-US" sz="2000" dirty="0">
                <a:solidFill>
                  <a:srgbClr val="006272"/>
                </a:solidFill>
              </a:rPr>
              <a:t>Segmentation &amp; informational inefficiencies </a:t>
            </a:r>
          </a:p>
          <a:p>
            <a:pPr lvl="1"/>
            <a:r>
              <a:rPr lang="en-US" sz="1467" dirty="0"/>
              <a:t>Ling, Naranjo &amp; </a:t>
            </a:r>
            <a:r>
              <a:rPr lang="en-US" sz="1467" dirty="0" err="1"/>
              <a:t>Scheick</a:t>
            </a:r>
            <a:r>
              <a:rPr lang="en-US" sz="1467" dirty="0"/>
              <a:t> (2014)</a:t>
            </a:r>
          </a:p>
          <a:p>
            <a:pPr lvl="1"/>
            <a:r>
              <a:rPr lang="en-US" sz="1467" dirty="0" err="1"/>
              <a:t>Clauretie</a:t>
            </a:r>
            <a:r>
              <a:rPr lang="en-US" sz="1467" dirty="0"/>
              <a:t> and </a:t>
            </a:r>
            <a:r>
              <a:rPr lang="en-US" sz="1467" dirty="0" err="1"/>
              <a:t>Daneshvary</a:t>
            </a:r>
            <a:r>
              <a:rPr lang="en-US" sz="1467" dirty="0"/>
              <a:t> (2009) </a:t>
            </a:r>
          </a:p>
          <a:p>
            <a:pPr lvl="1"/>
            <a:r>
              <a:rPr lang="en-US" sz="1467" dirty="0" err="1"/>
              <a:t>Basu</a:t>
            </a:r>
            <a:r>
              <a:rPr lang="en-US" sz="1467" dirty="0"/>
              <a:t> and </a:t>
            </a:r>
            <a:r>
              <a:rPr lang="en-US" sz="1467" dirty="0" err="1"/>
              <a:t>Thibodeau</a:t>
            </a:r>
            <a:r>
              <a:rPr lang="en-US" sz="1467" dirty="0"/>
              <a:t> (1998)</a:t>
            </a:r>
          </a:p>
          <a:p>
            <a:pPr lvl="1"/>
            <a:r>
              <a:rPr lang="en-US" sz="1467" dirty="0" err="1"/>
              <a:t>Dubin</a:t>
            </a:r>
            <a:r>
              <a:rPr lang="en-US" sz="1467" dirty="0"/>
              <a:t> (1998)</a:t>
            </a:r>
          </a:p>
          <a:p>
            <a:pPr marL="609585" lvl="1" indent="0">
              <a:buNone/>
            </a:pPr>
            <a:endParaRPr lang="en-US" sz="1467" dirty="0"/>
          </a:p>
          <a:p>
            <a:pPr lvl="1"/>
            <a:endParaRPr lang="en-US" sz="1467" dirty="0"/>
          </a:p>
        </p:txBody>
      </p:sp>
      <p:sp>
        <p:nvSpPr>
          <p:cNvPr id="2" name="Title 1"/>
          <p:cNvSpPr>
            <a:spLocks noGrp="1"/>
          </p:cNvSpPr>
          <p:nvPr>
            <p:ph type="title" idx="4294967295"/>
          </p:nvPr>
        </p:nvSpPr>
        <p:spPr>
          <a:xfrm>
            <a:off x="470243" y="236163"/>
            <a:ext cx="11029950" cy="1014413"/>
          </a:xfrm>
        </p:spPr>
        <p:txBody>
          <a:bodyPr/>
          <a:lstStyle/>
          <a:p>
            <a:r>
              <a:rPr lang="fr-CH" dirty="0" smtClean="0">
                <a:solidFill>
                  <a:schemeClr val="accent3">
                    <a:lumMod val="50000"/>
                  </a:schemeClr>
                </a:solidFill>
              </a:rPr>
              <a:t>Spatial </a:t>
            </a:r>
            <a:r>
              <a:rPr lang="fr-CH" dirty="0" err="1" smtClean="0">
                <a:solidFill>
                  <a:schemeClr val="accent3">
                    <a:lumMod val="50000"/>
                  </a:schemeClr>
                </a:solidFill>
              </a:rPr>
              <a:t>Dependencs</a:t>
            </a:r>
            <a:endParaRPr lang="en-US" dirty="0">
              <a:solidFill>
                <a:schemeClr val="accent3">
                  <a:lumMod val="50000"/>
                </a:schemeClr>
              </a:solidFill>
            </a:endParaRPr>
          </a:p>
        </p:txBody>
      </p:sp>
      <p:sp>
        <p:nvSpPr>
          <p:cNvPr id="8" name="Content Placeholder 3"/>
          <p:cNvSpPr txBox="1">
            <a:spLocks/>
          </p:cNvSpPr>
          <p:nvPr/>
        </p:nvSpPr>
        <p:spPr>
          <a:xfrm>
            <a:off x="5048377" y="1715713"/>
            <a:ext cx="7021703" cy="45478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5A5A5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5A5A5A"/>
              </a:buClr>
              <a:buSzPct val="80000"/>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5A5A5A"/>
              </a:buClr>
              <a:buFont typeface="Arial" panose="020B0604020202020204" pitchFamily="34" charset="0"/>
              <a:buChar char="•"/>
              <a:defRPr sz="1600" kern="1200">
                <a:solidFill>
                  <a:srgbClr val="5A5A5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rgbClr val="006272"/>
                </a:solidFill>
              </a:rPr>
              <a:t>Spatial regression models</a:t>
            </a:r>
          </a:p>
          <a:p>
            <a:pPr marL="609585" lvl="1" indent="0">
              <a:buNone/>
            </a:pPr>
            <a:endParaRPr lang="en-US" sz="1467" dirty="0"/>
          </a:p>
          <a:p>
            <a:pPr marL="609585" lvl="1" indent="0">
              <a:buNone/>
            </a:pPr>
            <a:r>
              <a:rPr lang="en-US" sz="1733" dirty="0">
                <a:solidFill>
                  <a:srgbClr val="006272"/>
                </a:solidFill>
              </a:rPr>
              <a:t>Admired for their superior explanatory power </a:t>
            </a:r>
          </a:p>
          <a:p>
            <a:pPr lvl="1"/>
            <a:r>
              <a:rPr lang="en-US" sz="1467" dirty="0" err="1"/>
              <a:t>Osland</a:t>
            </a:r>
            <a:r>
              <a:rPr lang="en-US" sz="1467" dirty="0"/>
              <a:t> (2010) </a:t>
            </a:r>
          </a:p>
          <a:p>
            <a:pPr lvl="1"/>
            <a:r>
              <a:rPr lang="en-US" sz="1467" dirty="0"/>
              <a:t>Sinha, </a:t>
            </a:r>
            <a:r>
              <a:rPr lang="en-US" sz="1467" dirty="0" err="1"/>
              <a:t>Caulkins</a:t>
            </a:r>
            <a:r>
              <a:rPr lang="en-US" sz="1467" dirty="0"/>
              <a:t>, &amp; Cropper (2018)</a:t>
            </a:r>
          </a:p>
          <a:p>
            <a:pPr marL="609585" lvl="1" indent="0">
              <a:buNone/>
            </a:pPr>
            <a:endParaRPr lang="fr-CH" sz="1467" dirty="0"/>
          </a:p>
          <a:p>
            <a:pPr marL="609585" lvl="1" indent="0">
              <a:buNone/>
            </a:pPr>
            <a:r>
              <a:rPr lang="en-US" sz="1733" dirty="0" err="1">
                <a:solidFill>
                  <a:srgbClr val="006272"/>
                </a:solidFill>
              </a:rPr>
              <a:t>Criticised</a:t>
            </a:r>
            <a:r>
              <a:rPr lang="en-US" sz="1733" dirty="0">
                <a:solidFill>
                  <a:srgbClr val="006272"/>
                </a:solidFill>
              </a:rPr>
              <a:t> for lack of explanation</a:t>
            </a:r>
          </a:p>
          <a:p>
            <a:pPr lvl="1"/>
            <a:r>
              <a:rPr lang="en-US" sz="1467" dirty="0">
                <a:solidFill>
                  <a:schemeClr val="accent3">
                    <a:lumMod val="60000"/>
                    <a:lumOff val="40000"/>
                  </a:schemeClr>
                </a:solidFill>
              </a:rPr>
              <a:t>Subjectivity</a:t>
            </a:r>
            <a:r>
              <a:rPr lang="en-US" sz="1467" dirty="0"/>
              <a:t> in identifying the “economically important spatial effects” </a:t>
            </a:r>
            <a:r>
              <a:rPr lang="en-US" sz="1467" dirty="0">
                <a:solidFill>
                  <a:srgbClr val="006272"/>
                </a:solidFill>
              </a:rPr>
              <a:t>(</a:t>
            </a:r>
            <a:r>
              <a:rPr lang="en-US" sz="1467" dirty="0" err="1">
                <a:solidFill>
                  <a:srgbClr val="006272"/>
                </a:solidFill>
              </a:rPr>
              <a:t>Osland</a:t>
            </a:r>
            <a:r>
              <a:rPr lang="en-US" sz="1467" dirty="0">
                <a:solidFill>
                  <a:srgbClr val="006272"/>
                </a:solidFill>
              </a:rPr>
              <a:t>, 2010) </a:t>
            </a:r>
          </a:p>
          <a:p>
            <a:pPr lvl="1"/>
            <a:r>
              <a:rPr lang="en-US" sz="1467" dirty="0"/>
              <a:t>Difficult interpretation of </a:t>
            </a:r>
            <a:r>
              <a:rPr lang="en-US" sz="1467" dirty="0">
                <a:solidFill>
                  <a:schemeClr val="accent3">
                    <a:lumMod val="60000"/>
                    <a:lumOff val="40000"/>
                  </a:schemeClr>
                </a:solidFill>
              </a:rPr>
              <a:t>“spatial reaction” </a:t>
            </a:r>
            <a:r>
              <a:rPr lang="en-US" sz="1467" dirty="0"/>
              <a:t>or </a:t>
            </a:r>
            <a:r>
              <a:rPr lang="en-US" sz="1467" dirty="0">
                <a:solidFill>
                  <a:schemeClr val="accent3">
                    <a:lumMod val="60000"/>
                    <a:lumOff val="40000"/>
                  </a:schemeClr>
                </a:solidFill>
              </a:rPr>
              <a:t>“resource flow” </a:t>
            </a:r>
            <a:r>
              <a:rPr lang="en-US" sz="1467" dirty="0"/>
              <a:t>across </a:t>
            </a:r>
            <a:r>
              <a:rPr lang="en-US" sz="1467" dirty="0" err="1"/>
              <a:t>neighbopring</a:t>
            </a:r>
            <a:r>
              <a:rPr lang="en-US" sz="1467" dirty="0"/>
              <a:t> social agents </a:t>
            </a:r>
            <a:r>
              <a:rPr lang="en-US" sz="1467" dirty="0">
                <a:solidFill>
                  <a:srgbClr val="006272"/>
                </a:solidFill>
              </a:rPr>
              <a:t>(</a:t>
            </a:r>
            <a:r>
              <a:rPr lang="en-US" sz="1467" dirty="0" err="1">
                <a:solidFill>
                  <a:srgbClr val="006272"/>
                </a:solidFill>
              </a:rPr>
              <a:t>Anselin</a:t>
            </a:r>
            <a:r>
              <a:rPr lang="en-US" sz="1467" dirty="0">
                <a:solidFill>
                  <a:srgbClr val="006272"/>
                </a:solidFill>
              </a:rPr>
              <a:t>, 2002)</a:t>
            </a:r>
          </a:p>
          <a:p>
            <a:pPr lvl="1"/>
            <a:r>
              <a:rPr lang="en-US" sz="1467" dirty="0"/>
              <a:t>“Purely </a:t>
            </a:r>
            <a:r>
              <a:rPr lang="en-US" sz="1467" dirty="0">
                <a:solidFill>
                  <a:schemeClr val="accent3">
                    <a:lumMod val="60000"/>
                    <a:lumOff val="40000"/>
                  </a:schemeClr>
                </a:solidFill>
              </a:rPr>
              <a:t>mechanical</a:t>
            </a:r>
            <a:r>
              <a:rPr lang="en-US" sz="1467" dirty="0"/>
              <a:t>”</a:t>
            </a:r>
            <a:r>
              <a:rPr lang="en-US" sz="1467" dirty="0">
                <a:solidFill>
                  <a:srgbClr val="006272"/>
                </a:solidFill>
              </a:rPr>
              <a:t>(</a:t>
            </a:r>
            <a:r>
              <a:rPr lang="en-US" sz="1467" dirty="0" err="1">
                <a:solidFill>
                  <a:srgbClr val="006272"/>
                </a:solidFill>
              </a:rPr>
              <a:t>Corrado</a:t>
            </a:r>
            <a:r>
              <a:rPr lang="en-US" sz="1467" dirty="0">
                <a:solidFill>
                  <a:srgbClr val="006272"/>
                </a:solidFill>
              </a:rPr>
              <a:t> &amp; </a:t>
            </a:r>
            <a:r>
              <a:rPr lang="en-US" sz="1467" dirty="0" err="1">
                <a:solidFill>
                  <a:srgbClr val="006272"/>
                </a:solidFill>
              </a:rPr>
              <a:t>Fingleton</a:t>
            </a:r>
            <a:r>
              <a:rPr lang="en-US" sz="1467" dirty="0">
                <a:solidFill>
                  <a:srgbClr val="006272"/>
                </a:solidFill>
              </a:rPr>
              <a:t>, 2012)</a:t>
            </a:r>
          </a:p>
          <a:p>
            <a:pPr lvl="1"/>
            <a:r>
              <a:rPr lang="en-US" sz="1467" dirty="0"/>
              <a:t>“Spatial spillover” or “</a:t>
            </a:r>
            <a:r>
              <a:rPr lang="en-US" sz="1467" dirty="0" err="1">
                <a:solidFill>
                  <a:schemeClr val="accent3">
                    <a:lumMod val="60000"/>
                    <a:lumOff val="40000"/>
                  </a:schemeClr>
                </a:solidFill>
              </a:rPr>
              <a:t>ommitted</a:t>
            </a:r>
            <a:r>
              <a:rPr lang="en-US" sz="1467" dirty="0">
                <a:solidFill>
                  <a:schemeClr val="accent3">
                    <a:lumMod val="60000"/>
                    <a:lumOff val="40000"/>
                  </a:schemeClr>
                </a:solidFill>
              </a:rPr>
              <a:t> spatially dependent variables</a:t>
            </a:r>
            <a:r>
              <a:rPr lang="en-US" sz="1467" dirty="0"/>
              <a:t>” </a:t>
            </a:r>
            <a:r>
              <a:rPr lang="en-US" sz="1467" dirty="0">
                <a:solidFill>
                  <a:srgbClr val="006272"/>
                </a:solidFill>
              </a:rPr>
              <a:t>(</a:t>
            </a:r>
            <a:r>
              <a:rPr lang="en-US" sz="1467" dirty="0" err="1">
                <a:solidFill>
                  <a:srgbClr val="006272"/>
                </a:solidFill>
              </a:rPr>
              <a:t>Corrado</a:t>
            </a:r>
            <a:r>
              <a:rPr lang="en-US" sz="1467" dirty="0">
                <a:solidFill>
                  <a:srgbClr val="006272"/>
                </a:solidFill>
              </a:rPr>
              <a:t> &amp; </a:t>
            </a:r>
            <a:r>
              <a:rPr lang="en-US" sz="1467" dirty="0" err="1">
                <a:solidFill>
                  <a:srgbClr val="006272"/>
                </a:solidFill>
              </a:rPr>
              <a:t>Fingleton</a:t>
            </a:r>
            <a:r>
              <a:rPr lang="en-US" sz="1467" dirty="0">
                <a:solidFill>
                  <a:srgbClr val="006272"/>
                </a:solidFill>
              </a:rPr>
              <a:t>, 2012)</a:t>
            </a:r>
          </a:p>
          <a:p>
            <a:pPr lvl="1"/>
            <a:r>
              <a:rPr lang="en-US" sz="1467" dirty="0"/>
              <a:t>“</a:t>
            </a:r>
            <a:r>
              <a:rPr lang="en-US" sz="1467" dirty="0">
                <a:solidFill>
                  <a:schemeClr val="accent3">
                    <a:lumMod val="60000"/>
                    <a:lumOff val="40000"/>
                  </a:schemeClr>
                </a:solidFill>
              </a:rPr>
              <a:t>Pointless</a:t>
            </a:r>
            <a:r>
              <a:rPr lang="en-US" sz="1467" dirty="0"/>
              <a:t>” about “causal economic processes at work” and should best be applied in describing the data </a:t>
            </a:r>
            <a:r>
              <a:rPr lang="en-US" sz="1467" dirty="0">
                <a:solidFill>
                  <a:srgbClr val="006272"/>
                </a:solidFill>
              </a:rPr>
              <a:t>(Gibbons &amp; Overman, 2012) </a:t>
            </a:r>
          </a:p>
          <a:p>
            <a:pPr marL="609585" lvl="1" indent="0">
              <a:buNone/>
            </a:pPr>
            <a:endParaRPr lang="en-US" sz="1467" dirty="0"/>
          </a:p>
          <a:p>
            <a:pPr lvl="1"/>
            <a:endParaRPr lang="en-US" sz="1467" dirty="0"/>
          </a:p>
        </p:txBody>
      </p:sp>
    </p:spTree>
    <p:extLst>
      <p:ext uri="{BB962C8B-B14F-4D97-AF65-F5344CB8AC3E}">
        <p14:creationId xmlns:p14="http://schemas.microsoft.com/office/powerpoint/2010/main" val="47261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9</a:t>
            </a:fld>
            <a:endParaRPr lang="fr-FR" dirty="0"/>
          </a:p>
        </p:txBody>
      </p:sp>
      <p:sp>
        <p:nvSpPr>
          <p:cNvPr id="7" name="Content Placeholder 3"/>
          <p:cNvSpPr>
            <a:spLocks noGrp="1"/>
          </p:cNvSpPr>
          <p:nvPr>
            <p:ph idx="4294967295"/>
          </p:nvPr>
        </p:nvSpPr>
        <p:spPr>
          <a:xfrm>
            <a:off x="440574" y="2197850"/>
            <a:ext cx="5496930" cy="3678238"/>
          </a:xfrm>
        </p:spPr>
        <p:txBody>
          <a:bodyPr>
            <a:normAutofit fontScale="92500" lnSpcReduction="10000"/>
          </a:bodyPr>
          <a:lstStyle/>
          <a:p>
            <a:r>
              <a:rPr lang="en-US" dirty="0">
                <a:solidFill>
                  <a:srgbClr val="006272"/>
                </a:solidFill>
              </a:rPr>
              <a:t>Omitted Variable bias: </a:t>
            </a:r>
            <a:r>
              <a:rPr lang="en-US" dirty="0" smtClean="0">
                <a:solidFill>
                  <a:srgbClr val="006272"/>
                </a:solidFill>
              </a:rPr>
              <a:t>micro </a:t>
            </a:r>
            <a:r>
              <a:rPr lang="en-US" dirty="0">
                <a:solidFill>
                  <a:srgbClr val="006272"/>
                </a:solidFill>
              </a:rPr>
              <a:t>location characteristics</a:t>
            </a:r>
          </a:p>
          <a:p>
            <a:pPr lvl="1"/>
            <a:r>
              <a:rPr lang="fr-CH" dirty="0"/>
              <a:t>Das, </a:t>
            </a:r>
            <a:r>
              <a:rPr lang="fr-CH" dirty="0" err="1"/>
              <a:t>Blal</a:t>
            </a:r>
            <a:r>
              <a:rPr lang="fr-CH" dirty="0"/>
              <a:t> &amp; Freybote (2018)</a:t>
            </a:r>
          </a:p>
          <a:p>
            <a:pPr lvl="1"/>
            <a:r>
              <a:rPr lang="en-US" dirty="0" err="1"/>
              <a:t>Chegut</a:t>
            </a:r>
            <a:r>
              <a:rPr lang="en-US" dirty="0"/>
              <a:t> et al. (2015) </a:t>
            </a:r>
          </a:p>
          <a:p>
            <a:pPr lvl="1"/>
            <a:r>
              <a:rPr lang="en-US" dirty="0" err="1" smtClean="0"/>
              <a:t>Corgel</a:t>
            </a:r>
            <a:r>
              <a:rPr lang="en-US" dirty="0" smtClean="0"/>
              <a:t> </a:t>
            </a:r>
            <a:r>
              <a:rPr lang="en-US" dirty="0"/>
              <a:t>(2007)</a:t>
            </a:r>
          </a:p>
          <a:p>
            <a:pPr marL="609585" lvl="1" indent="0">
              <a:buNone/>
            </a:pPr>
            <a:endParaRPr lang="en-US" dirty="0"/>
          </a:p>
          <a:p>
            <a:r>
              <a:rPr lang="fr-CH" dirty="0" err="1">
                <a:solidFill>
                  <a:srgbClr val="006272"/>
                </a:solidFill>
              </a:rPr>
              <a:t>Externality-based</a:t>
            </a:r>
            <a:r>
              <a:rPr lang="fr-CH" dirty="0">
                <a:solidFill>
                  <a:srgbClr val="006272"/>
                </a:solidFill>
              </a:rPr>
              <a:t> motivation</a:t>
            </a:r>
          </a:p>
          <a:p>
            <a:pPr lvl="1"/>
            <a:r>
              <a:rPr lang="en-US" dirty="0"/>
              <a:t>Das, Smith, &amp; </a:t>
            </a:r>
            <a:r>
              <a:rPr lang="en-US" dirty="0" err="1"/>
              <a:t>Gallimore</a:t>
            </a:r>
            <a:r>
              <a:rPr lang="en-US" dirty="0"/>
              <a:t> (2017)</a:t>
            </a:r>
          </a:p>
          <a:p>
            <a:pPr lvl="1"/>
            <a:r>
              <a:rPr lang="en-US" dirty="0" err="1"/>
              <a:t>Corrado</a:t>
            </a:r>
            <a:r>
              <a:rPr lang="en-US" dirty="0"/>
              <a:t> &amp; </a:t>
            </a:r>
            <a:r>
              <a:rPr lang="en-US" dirty="0" err="1"/>
              <a:t>Fingleton</a:t>
            </a:r>
            <a:r>
              <a:rPr lang="en-US" dirty="0"/>
              <a:t> (2012)</a:t>
            </a:r>
          </a:p>
          <a:p>
            <a:pPr lvl="1"/>
            <a:r>
              <a:rPr lang="en-US" dirty="0"/>
              <a:t>Rushmore, S.&amp; O’Neill (2012)</a:t>
            </a:r>
          </a:p>
          <a:p>
            <a:pPr lvl="1"/>
            <a:r>
              <a:rPr lang="en-US" dirty="0" smtClean="0"/>
              <a:t>Lesage </a:t>
            </a:r>
            <a:r>
              <a:rPr lang="en-US" dirty="0"/>
              <a:t>&amp; Pace (2009) </a:t>
            </a:r>
          </a:p>
          <a:p>
            <a:pPr lvl="1"/>
            <a:r>
              <a:rPr lang="en-US" dirty="0" smtClean="0"/>
              <a:t>Thrall </a:t>
            </a:r>
            <a:r>
              <a:rPr lang="en-US" dirty="0"/>
              <a:t>(2002</a:t>
            </a:r>
            <a:r>
              <a:rPr lang="en-US" dirty="0" smtClean="0"/>
              <a:t>)</a:t>
            </a:r>
            <a:endParaRPr lang="en-US" sz="1600" dirty="0"/>
          </a:p>
        </p:txBody>
      </p:sp>
      <p:sp>
        <p:nvSpPr>
          <p:cNvPr id="2" name="Title 1"/>
          <p:cNvSpPr>
            <a:spLocks noGrp="1"/>
          </p:cNvSpPr>
          <p:nvPr>
            <p:ph type="title" idx="4294967295"/>
          </p:nvPr>
        </p:nvSpPr>
        <p:spPr>
          <a:xfrm>
            <a:off x="440574" y="718301"/>
            <a:ext cx="11029950" cy="694864"/>
          </a:xfrm>
        </p:spPr>
        <p:txBody>
          <a:bodyPr/>
          <a:lstStyle/>
          <a:p>
            <a:r>
              <a:rPr lang="fr-CH" dirty="0" smtClean="0">
                <a:solidFill>
                  <a:schemeClr val="accent3">
                    <a:lumMod val="50000"/>
                  </a:schemeClr>
                </a:solidFill>
              </a:rPr>
              <a:t>The Rational Spatial </a:t>
            </a:r>
            <a:r>
              <a:rPr lang="fr-CH" dirty="0" err="1" smtClean="0">
                <a:solidFill>
                  <a:schemeClr val="accent3">
                    <a:lumMod val="50000"/>
                  </a:schemeClr>
                </a:solidFill>
              </a:rPr>
              <a:t>Dependence</a:t>
            </a:r>
            <a:endParaRPr lang="en-US" dirty="0">
              <a:solidFill>
                <a:schemeClr val="accent3">
                  <a:lumMod val="50000"/>
                </a:schemeClr>
              </a:solidFill>
            </a:endParaRPr>
          </a:p>
        </p:txBody>
      </p:sp>
    </p:spTree>
    <p:extLst>
      <p:ext uri="{BB962C8B-B14F-4D97-AF65-F5344CB8AC3E}">
        <p14:creationId xmlns:p14="http://schemas.microsoft.com/office/powerpoint/2010/main" val="294359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500"/>
                                        <p:tgtEl>
                                          <p:spTgt spid="7">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fade">
                                      <p:cBhvr>
                                        <p:cTn id="10" dur="500"/>
                                        <p:tgtEl>
                                          <p:spTgt spid="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500"/>
                                        <p:tgtEl>
                                          <p:spTgt spid="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xEl>
                                              <p:pRg st="9" end="9"/>
                                            </p:txEl>
                                          </p:spTgt>
                                        </p:tgtEl>
                                        <p:attrNameLst>
                                          <p:attrName>style.visibility</p:attrName>
                                        </p:attrNameLst>
                                      </p:cBhvr>
                                      <p:to>
                                        <p:strVal val="visible"/>
                                      </p:to>
                                    </p:set>
                                    <p:animEffect transition="in" filter="fade">
                                      <p:cBhvr>
                                        <p:cTn id="18" dur="500"/>
                                        <p:tgtEl>
                                          <p:spTgt spid="7">
                                            <p:txEl>
                                              <p:pRg st="9" end="9"/>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animEffect transition="in" filter="fade">
                                      <p:cBhvr>
                                        <p:cTn id="21" dur="500"/>
                                        <p:tgtEl>
                                          <p:spTgt spid="7">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
                                            <p:txEl>
                                              <p:pRg st="8" end="8"/>
                                            </p:txEl>
                                          </p:spTgt>
                                        </p:tgtEl>
                                        <p:attrNameLst>
                                          <p:attrName>style.visibility</p:attrName>
                                        </p:attrNameLst>
                                      </p:cBhvr>
                                      <p:to>
                                        <p:strVal val="visible"/>
                                      </p:to>
                                    </p:set>
                                    <p:animEffect transition="in" filter="fade">
                                      <p:cBhvr>
                                        <p:cTn id="24" dur="500"/>
                                        <p:tgtEl>
                                          <p:spTgt spid="7">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500"/>
                                        <p:tgtEl>
                                          <p:spTgt spid="7">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7">
                                            <p:txEl>
                                              <p:pRg st="10" end="10"/>
                                            </p:txEl>
                                          </p:spTgt>
                                        </p:tgtEl>
                                        <p:attrNameLst>
                                          <p:attrName>style.visibility</p:attrName>
                                        </p:attrNameLst>
                                      </p:cBhvr>
                                      <p:to>
                                        <p:strVal val="visible"/>
                                      </p:to>
                                    </p:set>
                                    <p:animEffect transition="in" filter="fade">
                                      <p:cBhvr>
                                        <p:cTn id="30"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10</a:t>
            </a:fld>
            <a:endParaRPr lang="fr-FR" dirty="0"/>
          </a:p>
        </p:txBody>
      </p:sp>
      <p:sp>
        <p:nvSpPr>
          <p:cNvPr id="3" name="Content Placeholder 2"/>
          <p:cNvSpPr>
            <a:spLocks noGrp="1"/>
          </p:cNvSpPr>
          <p:nvPr>
            <p:ph idx="4294967295"/>
          </p:nvPr>
        </p:nvSpPr>
        <p:spPr>
          <a:xfrm>
            <a:off x="457200" y="975360"/>
            <a:ext cx="11029950" cy="5571744"/>
          </a:xfrm>
        </p:spPr>
        <p:txBody>
          <a:bodyPr>
            <a:normAutofit/>
          </a:bodyPr>
          <a:lstStyle/>
          <a:p>
            <a:pPr marL="0" indent="0">
              <a:buNone/>
            </a:pPr>
            <a:r>
              <a:rPr lang="fr-CH" sz="2400" dirty="0" err="1" smtClean="0">
                <a:solidFill>
                  <a:schemeClr val="accent3">
                    <a:lumMod val="75000"/>
                  </a:schemeClr>
                </a:solidFill>
              </a:rPr>
              <a:t>Investor</a:t>
            </a:r>
            <a:r>
              <a:rPr lang="fr-CH" sz="2400" dirty="0" smtClean="0">
                <a:solidFill>
                  <a:schemeClr val="accent3">
                    <a:lumMod val="75000"/>
                  </a:schemeClr>
                </a:solidFill>
              </a:rPr>
              <a:t> </a:t>
            </a:r>
            <a:r>
              <a:rPr lang="fr-CH" sz="2400" dirty="0" err="1" smtClean="0">
                <a:solidFill>
                  <a:schemeClr val="accent3">
                    <a:lumMod val="75000"/>
                  </a:schemeClr>
                </a:solidFill>
              </a:rPr>
              <a:t>Behavior</a:t>
            </a:r>
            <a:endParaRPr lang="en-US" sz="2400" dirty="0" smtClean="0">
              <a:solidFill>
                <a:schemeClr val="accent3">
                  <a:lumMod val="75000"/>
                </a:schemeClr>
              </a:solidFill>
            </a:endParaRPr>
          </a:p>
          <a:p>
            <a:r>
              <a:rPr lang="en-US" dirty="0" smtClean="0">
                <a:solidFill>
                  <a:schemeClr val="accent3">
                    <a:lumMod val="60000"/>
                    <a:lumOff val="40000"/>
                  </a:schemeClr>
                </a:solidFill>
              </a:rPr>
              <a:t>Overreaction</a:t>
            </a:r>
            <a:r>
              <a:rPr lang="en-US" dirty="0" smtClean="0"/>
              <a:t> </a:t>
            </a:r>
            <a:r>
              <a:rPr lang="en-US" dirty="0"/>
              <a:t>to the nearby transaction </a:t>
            </a:r>
            <a:r>
              <a:rPr lang="en-US" dirty="0">
                <a:solidFill>
                  <a:srgbClr val="006272"/>
                </a:solidFill>
              </a:rPr>
              <a:t>(Fischer, </a:t>
            </a:r>
            <a:r>
              <a:rPr lang="en-US" dirty="0" err="1">
                <a:solidFill>
                  <a:srgbClr val="006272"/>
                </a:solidFill>
              </a:rPr>
              <a:t>Füss</a:t>
            </a:r>
            <a:r>
              <a:rPr lang="en-US" dirty="0">
                <a:solidFill>
                  <a:srgbClr val="006272"/>
                </a:solidFill>
              </a:rPr>
              <a:t> &amp; </a:t>
            </a:r>
            <a:r>
              <a:rPr lang="en-US" dirty="0" err="1">
                <a:solidFill>
                  <a:srgbClr val="006272"/>
                </a:solidFill>
              </a:rPr>
              <a:t>Stehl</a:t>
            </a:r>
            <a:r>
              <a:rPr lang="en-US" dirty="0">
                <a:solidFill>
                  <a:srgbClr val="006272"/>
                </a:solidFill>
              </a:rPr>
              <a:t>, 2018</a:t>
            </a:r>
            <a:r>
              <a:rPr lang="en-US" dirty="0" smtClean="0">
                <a:solidFill>
                  <a:srgbClr val="006272"/>
                </a:solidFill>
              </a:rPr>
              <a:t>)</a:t>
            </a:r>
          </a:p>
          <a:p>
            <a:r>
              <a:rPr lang="en-US" dirty="0" smtClean="0"/>
              <a:t>“</a:t>
            </a:r>
            <a:r>
              <a:rPr lang="en-US" dirty="0"/>
              <a:t>Time-dependence… influenced by the </a:t>
            </a:r>
            <a:r>
              <a:rPr lang="en-US" dirty="0">
                <a:solidFill>
                  <a:schemeClr val="accent3">
                    <a:lumMod val="60000"/>
                    <a:lumOff val="40000"/>
                  </a:schemeClr>
                </a:solidFill>
              </a:rPr>
              <a:t>behavior of other agents in the previous period</a:t>
            </a:r>
            <a:r>
              <a:rPr lang="en-US" dirty="0"/>
              <a:t>” </a:t>
            </a:r>
            <a:r>
              <a:rPr lang="en-US" dirty="0">
                <a:solidFill>
                  <a:srgbClr val="006272"/>
                </a:solidFill>
              </a:rPr>
              <a:t>(</a:t>
            </a:r>
            <a:r>
              <a:rPr lang="en-US" dirty="0" err="1">
                <a:solidFill>
                  <a:srgbClr val="006272"/>
                </a:solidFill>
              </a:rPr>
              <a:t>LeSage</a:t>
            </a:r>
            <a:r>
              <a:rPr lang="en-US" dirty="0">
                <a:solidFill>
                  <a:srgbClr val="006272"/>
                </a:solidFill>
              </a:rPr>
              <a:t> &amp; Pace, 2009</a:t>
            </a:r>
            <a:r>
              <a:rPr lang="en-US" dirty="0" smtClean="0">
                <a:solidFill>
                  <a:srgbClr val="006272"/>
                </a:solidFill>
              </a:rPr>
              <a:t>)</a:t>
            </a:r>
          </a:p>
          <a:p>
            <a:pPr marL="0" indent="0">
              <a:buNone/>
            </a:pPr>
            <a:endParaRPr lang="fr-CH" dirty="0" smtClean="0">
              <a:solidFill>
                <a:srgbClr val="006272"/>
              </a:solidFill>
            </a:endParaRPr>
          </a:p>
          <a:p>
            <a:pPr marL="0" indent="0">
              <a:buNone/>
            </a:pPr>
            <a:r>
              <a:rPr lang="fr-CH" sz="2400" dirty="0" err="1" smtClean="0">
                <a:solidFill>
                  <a:schemeClr val="accent3">
                    <a:lumMod val="75000"/>
                  </a:schemeClr>
                </a:solidFill>
              </a:rPr>
              <a:t>During</a:t>
            </a:r>
            <a:r>
              <a:rPr lang="fr-CH" sz="2400" dirty="0" smtClean="0">
                <a:solidFill>
                  <a:schemeClr val="accent3">
                    <a:lumMod val="75000"/>
                  </a:schemeClr>
                </a:solidFill>
              </a:rPr>
              <a:t> </a:t>
            </a:r>
            <a:r>
              <a:rPr lang="fr-CH" sz="2400" dirty="0" err="1" smtClean="0">
                <a:solidFill>
                  <a:schemeClr val="accent3">
                    <a:lumMod val="75000"/>
                  </a:schemeClr>
                </a:solidFill>
              </a:rPr>
              <a:t>Crisis</a:t>
            </a:r>
            <a:r>
              <a:rPr lang="fr-CH" sz="2400" dirty="0" smtClean="0">
                <a:solidFill>
                  <a:schemeClr val="accent3">
                    <a:lumMod val="75000"/>
                  </a:schemeClr>
                </a:solidFill>
              </a:rPr>
              <a:t> </a:t>
            </a:r>
            <a:r>
              <a:rPr lang="fr-CH" sz="2400" dirty="0" err="1" smtClean="0">
                <a:solidFill>
                  <a:schemeClr val="accent3">
                    <a:lumMod val="75000"/>
                  </a:schemeClr>
                </a:solidFill>
              </a:rPr>
              <a:t>Periods</a:t>
            </a:r>
            <a:r>
              <a:rPr lang="fr-CH" sz="2400" dirty="0" smtClean="0">
                <a:solidFill>
                  <a:schemeClr val="accent3">
                    <a:lumMod val="75000"/>
                  </a:schemeClr>
                </a:solidFill>
              </a:rPr>
              <a:t>…</a:t>
            </a:r>
            <a:endParaRPr lang="en-US" sz="2400" dirty="0">
              <a:solidFill>
                <a:schemeClr val="accent3">
                  <a:lumMod val="75000"/>
                </a:schemeClr>
              </a:solidFill>
            </a:endParaRPr>
          </a:p>
          <a:p>
            <a:r>
              <a:rPr lang="fr-CH" dirty="0" err="1" smtClean="0"/>
              <a:t>Stronger</a:t>
            </a:r>
            <a:r>
              <a:rPr lang="fr-CH" dirty="0" smtClean="0"/>
              <a:t> </a:t>
            </a:r>
            <a:r>
              <a:rPr lang="fr-CH" dirty="0" err="1" smtClean="0">
                <a:solidFill>
                  <a:schemeClr val="accent3">
                    <a:lumMod val="60000"/>
                    <a:lumOff val="40000"/>
                  </a:schemeClr>
                </a:solidFill>
              </a:rPr>
              <a:t>Behavioral</a:t>
            </a:r>
            <a:r>
              <a:rPr lang="fr-CH" dirty="0" smtClean="0">
                <a:solidFill>
                  <a:schemeClr val="accent3">
                    <a:lumMod val="60000"/>
                    <a:lumOff val="40000"/>
                  </a:schemeClr>
                </a:solidFill>
              </a:rPr>
              <a:t> </a:t>
            </a:r>
            <a:r>
              <a:rPr lang="fr-CH" dirty="0" err="1" smtClean="0">
                <a:solidFill>
                  <a:schemeClr val="accent3">
                    <a:lumMod val="60000"/>
                    <a:lumOff val="40000"/>
                  </a:schemeClr>
                </a:solidFill>
              </a:rPr>
              <a:t>Biases</a:t>
            </a:r>
            <a:r>
              <a:rPr lang="fr-CH" dirty="0" smtClean="0">
                <a:solidFill>
                  <a:schemeClr val="accent3">
                    <a:lumMod val="60000"/>
                    <a:lumOff val="40000"/>
                  </a:schemeClr>
                </a:solidFill>
              </a:rPr>
              <a:t> </a:t>
            </a:r>
            <a:r>
              <a:rPr lang="fr-CH" dirty="0" smtClean="0"/>
              <a:t>in c</a:t>
            </a:r>
            <a:r>
              <a:rPr lang="en-US" sz="1800" dirty="0" err="1" smtClean="0"/>
              <a:t>ommercial</a:t>
            </a:r>
            <a:r>
              <a:rPr lang="en-US" sz="1800" dirty="0" smtClean="0"/>
              <a:t> real estate prices </a:t>
            </a:r>
            <a:r>
              <a:rPr lang="en-US" dirty="0" smtClean="0">
                <a:solidFill>
                  <a:srgbClr val="006272"/>
                </a:solidFill>
              </a:rPr>
              <a:t>(</a:t>
            </a:r>
            <a:r>
              <a:rPr lang="en-US" dirty="0" err="1">
                <a:solidFill>
                  <a:srgbClr val="006272"/>
                </a:solidFill>
              </a:rPr>
              <a:t>Bokhari</a:t>
            </a:r>
            <a:r>
              <a:rPr lang="en-US" dirty="0">
                <a:solidFill>
                  <a:srgbClr val="006272"/>
                </a:solidFill>
              </a:rPr>
              <a:t> and </a:t>
            </a:r>
            <a:r>
              <a:rPr lang="en-US" dirty="0" err="1">
                <a:solidFill>
                  <a:srgbClr val="006272"/>
                </a:solidFill>
              </a:rPr>
              <a:t>Geltner</a:t>
            </a:r>
            <a:r>
              <a:rPr lang="en-US" dirty="0">
                <a:solidFill>
                  <a:srgbClr val="006272"/>
                </a:solidFill>
              </a:rPr>
              <a:t>, 2011</a:t>
            </a:r>
            <a:r>
              <a:rPr lang="en-US" dirty="0" smtClean="0">
                <a:solidFill>
                  <a:srgbClr val="006272"/>
                </a:solidFill>
              </a:rPr>
              <a:t>)</a:t>
            </a:r>
          </a:p>
          <a:p>
            <a:r>
              <a:rPr lang="en-US" dirty="0" smtClean="0"/>
              <a:t>Spatial correlation:</a:t>
            </a:r>
          </a:p>
          <a:p>
            <a:pPr lvl="1"/>
            <a:r>
              <a:rPr lang="en-US" sz="1800" dirty="0"/>
              <a:t>Higher in Financial markets </a:t>
            </a:r>
            <a:r>
              <a:rPr lang="en-US" dirty="0" smtClean="0">
                <a:solidFill>
                  <a:srgbClr val="006272"/>
                </a:solidFill>
              </a:rPr>
              <a:t>(</a:t>
            </a:r>
            <a:r>
              <a:rPr lang="en-US" dirty="0">
                <a:solidFill>
                  <a:srgbClr val="006272"/>
                </a:solidFill>
              </a:rPr>
              <a:t>Bradley &amp; </a:t>
            </a:r>
            <a:r>
              <a:rPr lang="en-US" dirty="0" err="1">
                <a:solidFill>
                  <a:srgbClr val="006272"/>
                </a:solidFill>
              </a:rPr>
              <a:t>Taqqu</a:t>
            </a:r>
            <a:r>
              <a:rPr lang="en-US" dirty="0">
                <a:solidFill>
                  <a:srgbClr val="006272"/>
                </a:solidFill>
              </a:rPr>
              <a:t>, 2004)</a:t>
            </a:r>
          </a:p>
          <a:p>
            <a:pPr lvl="1"/>
            <a:r>
              <a:rPr lang="en-US" sz="1800" dirty="0" smtClean="0"/>
              <a:t>Higher in Listed </a:t>
            </a:r>
            <a:r>
              <a:rPr lang="en-US" sz="1800" dirty="0"/>
              <a:t>property returns across countries </a:t>
            </a:r>
            <a:r>
              <a:rPr lang="en-US" dirty="0" smtClean="0">
                <a:solidFill>
                  <a:srgbClr val="006272"/>
                </a:solidFill>
              </a:rPr>
              <a:t>(</a:t>
            </a:r>
            <a:r>
              <a:rPr lang="en-US" dirty="0">
                <a:solidFill>
                  <a:srgbClr val="006272"/>
                </a:solidFill>
              </a:rPr>
              <a:t>Zhu and </a:t>
            </a:r>
            <a:r>
              <a:rPr lang="en-US" dirty="0" err="1">
                <a:solidFill>
                  <a:srgbClr val="006272"/>
                </a:solidFill>
              </a:rPr>
              <a:t>Milcheva</a:t>
            </a:r>
            <a:r>
              <a:rPr lang="en-US" dirty="0">
                <a:solidFill>
                  <a:srgbClr val="006272"/>
                </a:solidFill>
              </a:rPr>
              <a:t>, 2016) </a:t>
            </a:r>
            <a:endParaRPr lang="en-US" dirty="0" smtClean="0">
              <a:solidFill>
                <a:srgbClr val="006272"/>
              </a:solidFill>
            </a:endParaRPr>
          </a:p>
          <a:p>
            <a:pPr lvl="1"/>
            <a:r>
              <a:rPr lang="fr-CH" sz="1800" dirty="0" err="1"/>
              <a:t>Lower</a:t>
            </a:r>
            <a:r>
              <a:rPr lang="fr-CH" sz="1800" dirty="0"/>
              <a:t> in </a:t>
            </a:r>
            <a:r>
              <a:rPr lang="fr-CH" sz="1800" dirty="0" err="1"/>
              <a:t>resuidential</a:t>
            </a:r>
            <a:r>
              <a:rPr lang="fr-CH" sz="1800" dirty="0"/>
              <a:t> real </a:t>
            </a:r>
            <a:r>
              <a:rPr lang="fr-CH" sz="1800" dirty="0" err="1"/>
              <a:t>estate</a:t>
            </a:r>
            <a:r>
              <a:rPr lang="fr-CH" sz="1800" dirty="0"/>
              <a:t> </a:t>
            </a:r>
            <a:r>
              <a:rPr lang="en-US" sz="1800" dirty="0">
                <a:solidFill>
                  <a:srgbClr val="006272"/>
                </a:solidFill>
              </a:rPr>
              <a:t>(Hyun and </a:t>
            </a:r>
            <a:r>
              <a:rPr lang="en-US" sz="1800" dirty="0" err="1">
                <a:solidFill>
                  <a:srgbClr val="006272"/>
                </a:solidFill>
              </a:rPr>
              <a:t>Milcheva</a:t>
            </a:r>
            <a:r>
              <a:rPr lang="en-US" sz="1800" dirty="0">
                <a:solidFill>
                  <a:srgbClr val="006272"/>
                </a:solidFill>
              </a:rPr>
              <a:t>, 2018) </a:t>
            </a:r>
          </a:p>
          <a:p>
            <a:pPr lvl="1"/>
            <a:endParaRPr lang="en-US" sz="1800" dirty="0"/>
          </a:p>
        </p:txBody>
      </p:sp>
    </p:spTree>
    <p:extLst>
      <p:ext uri="{BB962C8B-B14F-4D97-AF65-F5344CB8AC3E}">
        <p14:creationId xmlns:p14="http://schemas.microsoft.com/office/powerpoint/2010/main" val="39760522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11</a:t>
            </a:fld>
            <a:endParaRPr lang="fr-FR" dirty="0"/>
          </a:p>
        </p:txBody>
      </p:sp>
      <p:sp>
        <p:nvSpPr>
          <p:cNvPr id="7" name="Content Placeholder 3"/>
          <p:cNvSpPr>
            <a:spLocks noGrp="1"/>
          </p:cNvSpPr>
          <p:nvPr>
            <p:ph idx="4294967295"/>
          </p:nvPr>
        </p:nvSpPr>
        <p:spPr>
          <a:xfrm>
            <a:off x="444504" y="2156287"/>
            <a:ext cx="5387975" cy="3678238"/>
          </a:xfrm>
        </p:spPr>
        <p:txBody>
          <a:bodyPr>
            <a:normAutofit/>
          </a:bodyPr>
          <a:lstStyle/>
          <a:p>
            <a:pPr marL="0" indent="0">
              <a:buNone/>
            </a:pPr>
            <a:r>
              <a:rPr lang="en-US" sz="1867" dirty="0"/>
              <a:t>Sentiment-Measure in General Finance:</a:t>
            </a:r>
            <a:endParaRPr lang="fr-CH" sz="1867" dirty="0"/>
          </a:p>
          <a:p>
            <a:pPr lvl="1"/>
            <a:r>
              <a:rPr lang="en-US" sz="1600" dirty="0"/>
              <a:t>Closed-end fund discount </a:t>
            </a:r>
            <a:r>
              <a:rPr lang="en-US" sz="1600" dirty="0">
                <a:solidFill>
                  <a:srgbClr val="006272"/>
                </a:solidFill>
              </a:rPr>
              <a:t>(Lee, Shleifer, &amp; </a:t>
            </a:r>
            <a:r>
              <a:rPr lang="en-US" sz="1600" dirty="0" err="1">
                <a:solidFill>
                  <a:srgbClr val="006272"/>
                </a:solidFill>
              </a:rPr>
              <a:t>Thaler</a:t>
            </a:r>
            <a:r>
              <a:rPr lang="en-US" sz="1600" dirty="0">
                <a:solidFill>
                  <a:srgbClr val="006272"/>
                </a:solidFill>
              </a:rPr>
              <a:t>, 1991)</a:t>
            </a:r>
          </a:p>
          <a:p>
            <a:pPr lvl="1"/>
            <a:r>
              <a:rPr lang="en-US" sz="1600" dirty="0"/>
              <a:t>Share turnover </a:t>
            </a:r>
            <a:r>
              <a:rPr lang="en-US" sz="1600" dirty="0">
                <a:solidFill>
                  <a:srgbClr val="006272"/>
                </a:solidFill>
              </a:rPr>
              <a:t>(Baker &amp; </a:t>
            </a:r>
            <a:r>
              <a:rPr lang="en-US" sz="1600" dirty="0" err="1">
                <a:solidFill>
                  <a:srgbClr val="006272"/>
                </a:solidFill>
              </a:rPr>
              <a:t>Wurgler</a:t>
            </a:r>
            <a:r>
              <a:rPr lang="en-US" sz="1600" dirty="0">
                <a:solidFill>
                  <a:srgbClr val="006272"/>
                </a:solidFill>
              </a:rPr>
              <a:t>, 2006)</a:t>
            </a:r>
          </a:p>
          <a:p>
            <a:pPr lvl="1"/>
            <a:r>
              <a:rPr lang="en-US" sz="1600" dirty="0"/>
              <a:t>Spread between the volatility index (VIX) and the actual volatility </a:t>
            </a:r>
            <a:r>
              <a:rPr lang="en-US" sz="1600" dirty="0">
                <a:solidFill>
                  <a:srgbClr val="006272"/>
                </a:solidFill>
              </a:rPr>
              <a:t>(Ben-</a:t>
            </a:r>
            <a:r>
              <a:rPr lang="en-US" sz="1600" dirty="0" err="1">
                <a:solidFill>
                  <a:srgbClr val="006272"/>
                </a:solidFill>
              </a:rPr>
              <a:t>Rephael</a:t>
            </a:r>
            <a:r>
              <a:rPr lang="en-US" sz="1600" dirty="0">
                <a:solidFill>
                  <a:srgbClr val="006272"/>
                </a:solidFill>
              </a:rPr>
              <a:t>, </a:t>
            </a:r>
            <a:r>
              <a:rPr lang="en-US" sz="1600" dirty="0" err="1">
                <a:solidFill>
                  <a:srgbClr val="006272"/>
                </a:solidFill>
              </a:rPr>
              <a:t>Kandel</a:t>
            </a:r>
            <a:r>
              <a:rPr lang="en-US" sz="1600" dirty="0">
                <a:solidFill>
                  <a:srgbClr val="006272"/>
                </a:solidFill>
              </a:rPr>
              <a:t>, &amp; </a:t>
            </a:r>
            <a:r>
              <a:rPr lang="en-US" sz="1600" dirty="0" err="1">
                <a:solidFill>
                  <a:srgbClr val="006272"/>
                </a:solidFill>
              </a:rPr>
              <a:t>Wohl</a:t>
            </a:r>
            <a:r>
              <a:rPr lang="en-US" sz="1600" dirty="0">
                <a:solidFill>
                  <a:srgbClr val="006272"/>
                </a:solidFill>
              </a:rPr>
              <a:t>, 2012) </a:t>
            </a:r>
          </a:p>
          <a:p>
            <a:pPr lvl="1"/>
            <a:r>
              <a:rPr lang="en-US" sz="1600" dirty="0"/>
              <a:t>trading volume </a:t>
            </a:r>
            <a:r>
              <a:rPr lang="en-US" sz="1600" dirty="0">
                <a:solidFill>
                  <a:srgbClr val="006272"/>
                </a:solidFill>
              </a:rPr>
              <a:t>(Baker &amp; </a:t>
            </a:r>
            <a:r>
              <a:rPr lang="en-US" sz="1600" dirty="0" err="1">
                <a:solidFill>
                  <a:srgbClr val="006272"/>
                </a:solidFill>
              </a:rPr>
              <a:t>Wurgler</a:t>
            </a:r>
            <a:r>
              <a:rPr lang="en-US" sz="1600" dirty="0">
                <a:solidFill>
                  <a:srgbClr val="006272"/>
                </a:solidFill>
              </a:rPr>
              <a:t>, 2006)</a:t>
            </a:r>
          </a:p>
          <a:p>
            <a:pPr marL="609585" lvl="1" indent="0">
              <a:buNone/>
            </a:pPr>
            <a:endParaRPr lang="fr-CH" sz="1467" dirty="0"/>
          </a:p>
        </p:txBody>
      </p:sp>
      <p:sp>
        <p:nvSpPr>
          <p:cNvPr id="2" name="Title 1"/>
          <p:cNvSpPr>
            <a:spLocks noGrp="1"/>
          </p:cNvSpPr>
          <p:nvPr>
            <p:ph type="title" idx="4294967295"/>
          </p:nvPr>
        </p:nvSpPr>
        <p:spPr>
          <a:xfrm>
            <a:off x="444504" y="676737"/>
            <a:ext cx="11029950" cy="1014413"/>
          </a:xfrm>
        </p:spPr>
        <p:txBody>
          <a:bodyPr/>
          <a:lstStyle/>
          <a:p>
            <a:r>
              <a:rPr lang="fr-CH" dirty="0" smtClean="0">
                <a:solidFill>
                  <a:schemeClr val="accent3">
                    <a:lumMod val="50000"/>
                  </a:schemeClr>
                </a:solidFill>
              </a:rPr>
              <a:t>Sentiments</a:t>
            </a:r>
            <a:endParaRPr lang="en-US" dirty="0">
              <a:solidFill>
                <a:schemeClr val="accent3">
                  <a:lumMod val="50000"/>
                </a:schemeClr>
              </a:solidFill>
            </a:endParaRPr>
          </a:p>
        </p:txBody>
      </p:sp>
      <p:sp>
        <p:nvSpPr>
          <p:cNvPr id="9" name="Content Placeholder 3"/>
          <p:cNvSpPr txBox="1">
            <a:spLocks/>
          </p:cNvSpPr>
          <p:nvPr/>
        </p:nvSpPr>
        <p:spPr>
          <a:xfrm>
            <a:off x="6485869" y="2855329"/>
            <a:ext cx="5391492" cy="24214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5A5A5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5A5A5A"/>
              </a:buClr>
              <a:buSzPct val="80000"/>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5A5A5A"/>
              </a:buClr>
              <a:buFont typeface="Arial" panose="020B0604020202020204" pitchFamily="34" charset="0"/>
              <a:buChar char="•"/>
              <a:defRPr sz="1600" kern="1200">
                <a:solidFill>
                  <a:srgbClr val="5A5A5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67" dirty="0">
                <a:solidFill>
                  <a:srgbClr val="006272"/>
                </a:solidFill>
              </a:rPr>
              <a:t>Sentiments-based asset pricing in commercial real estate:</a:t>
            </a:r>
          </a:p>
          <a:p>
            <a:pPr lvl="1"/>
            <a:r>
              <a:rPr lang="en-US" dirty="0"/>
              <a:t>Clayton, Ling, &amp; Naranjo (2009)</a:t>
            </a:r>
          </a:p>
          <a:p>
            <a:pPr lvl="1"/>
            <a:r>
              <a:rPr lang="en-US" dirty="0"/>
              <a:t>Das, Freybote, &amp; </a:t>
            </a:r>
            <a:r>
              <a:rPr lang="en-US" dirty="0" err="1"/>
              <a:t>Marcato</a:t>
            </a:r>
            <a:r>
              <a:rPr lang="en-US" dirty="0"/>
              <a:t> (2014)</a:t>
            </a:r>
          </a:p>
          <a:p>
            <a:pPr lvl="1"/>
            <a:r>
              <a:rPr lang="en-US" dirty="0"/>
              <a:t>Freybote &amp; Seagraves (2017)</a:t>
            </a:r>
          </a:p>
          <a:p>
            <a:pPr lvl="1"/>
            <a:r>
              <a:rPr lang="en-US" dirty="0"/>
              <a:t>Ling, Naranjo, &amp; </a:t>
            </a:r>
            <a:r>
              <a:rPr lang="en-US" dirty="0" err="1"/>
              <a:t>Scheick</a:t>
            </a:r>
            <a:r>
              <a:rPr lang="en-US" dirty="0"/>
              <a:t> (2013)</a:t>
            </a:r>
            <a:endParaRPr lang="fr-CH" dirty="0"/>
          </a:p>
          <a:p>
            <a:pPr marL="609585" lvl="1" indent="0">
              <a:buNone/>
            </a:pPr>
            <a:endParaRPr lang="fr-CH" sz="1467" dirty="0"/>
          </a:p>
        </p:txBody>
      </p:sp>
      <p:sp>
        <p:nvSpPr>
          <p:cNvPr id="8" name="Content Placeholder 3"/>
          <p:cNvSpPr txBox="1">
            <a:spLocks/>
          </p:cNvSpPr>
          <p:nvPr/>
        </p:nvSpPr>
        <p:spPr>
          <a:xfrm>
            <a:off x="717543" y="1927574"/>
            <a:ext cx="10756911" cy="9277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5A5A5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5A5A5A"/>
              </a:buClr>
              <a:buSzPct val="80000"/>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5A5A5A"/>
              </a:buClr>
              <a:buFont typeface="Arial" panose="020B0604020202020204" pitchFamily="34" charset="0"/>
              <a:buChar char="•"/>
              <a:defRPr sz="1600" kern="1200">
                <a:solidFill>
                  <a:srgbClr val="5A5A5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“A belief about future cash flows and investment risks that is </a:t>
            </a:r>
            <a:r>
              <a:rPr lang="en-US" sz="2000" u="sng" dirty="0"/>
              <a:t>not justified by the facts at hand</a:t>
            </a:r>
            <a:r>
              <a:rPr lang="en-US" sz="2000" dirty="0"/>
              <a:t>”</a:t>
            </a:r>
          </a:p>
          <a:p>
            <a:pPr lvl="1" algn="r"/>
            <a:r>
              <a:rPr lang="en-US" dirty="0">
                <a:solidFill>
                  <a:srgbClr val="006272"/>
                </a:solidFill>
              </a:rPr>
              <a:t>Baker &amp; </a:t>
            </a:r>
            <a:r>
              <a:rPr lang="en-US" dirty="0" err="1">
                <a:solidFill>
                  <a:srgbClr val="006272"/>
                </a:solidFill>
              </a:rPr>
              <a:t>Wurgler</a:t>
            </a:r>
            <a:r>
              <a:rPr lang="en-US" dirty="0">
                <a:solidFill>
                  <a:srgbClr val="006272"/>
                </a:solidFill>
              </a:rPr>
              <a:t> (2007)</a:t>
            </a:r>
          </a:p>
        </p:txBody>
      </p:sp>
    </p:spTree>
    <p:extLst>
      <p:ext uri="{BB962C8B-B14F-4D97-AF65-F5344CB8AC3E}">
        <p14:creationId xmlns:p14="http://schemas.microsoft.com/office/powerpoint/2010/main" val="256960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500"/>
                                        <p:tgtEl>
                                          <p:spTgt spid="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473825" y="2206163"/>
            <a:ext cx="11029950" cy="3678238"/>
          </a:xfrm>
        </p:spPr>
        <p:txBody>
          <a:bodyPr>
            <a:normAutofit fontScale="92500" lnSpcReduction="20000"/>
          </a:bodyPr>
          <a:lstStyle/>
          <a:p>
            <a:r>
              <a:rPr lang="fr-CH" dirty="0" smtClean="0">
                <a:solidFill>
                  <a:srgbClr val="006272"/>
                </a:solidFill>
              </a:rPr>
              <a:t>Limited focus on the </a:t>
            </a:r>
            <a:r>
              <a:rPr lang="fr-CH" dirty="0" err="1" smtClean="0">
                <a:solidFill>
                  <a:srgbClr val="006272"/>
                </a:solidFill>
              </a:rPr>
              <a:t>economics</a:t>
            </a:r>
            <a:r>
              <a:rPr lang="fr-CH" dirty="0" smtClean="0">
                <a:solidFill>
                  <a:srgbClr val="006272"/>
                </a:solidFill>
              </a:rPr>
              <a:t> </a:t>
            </a:r>
            <a:r>
              <a:rPr lang="fr-CH" dirty="0" err="1" smtClean="0"/>
              <a:t>behind</a:t>
            </a:r>
            <a:r>
              <a:rPr lang="fr-CH" dirty="0" smtClean="0"/>
              <a:t> spatial </a:t>
            </a:r>
            <a:r>
              <a:rPr lang="fr-CH" dirty="0" err="1" smtClean="0"/>
              <a:t>dependencies</a:t>
            </a:r>
            <a:r>
              <a:rPr lang="fr-CH" dirty="0" smtClean="0"/>
              <a:t> in real </a:t>
            </a:r>
            <a:r>
              <a:rPr lang="fr-CH" dirty="0" err="1" smtClean="0"/>
              <a:t>estate</a:t>
            </a:r>
            <a:endParaRPr lang="fr-CH" dirty="0" smtClean="0"/>
          </a:p>
          <a:p>
            <a:r>
              <a:rPr lang="fr-CH" dirty="0" smtClean="0"/>
              <a:t>Spatial </a:t>
            </a:r>
            <a:r>
              <a:rPr lang="fr-CH" dirty="0" err="1" smtClean="0"/>
              <a:t>studies</a:t>
            </a:r>
            <a:r>
              <a:rPr lang="fr-CH" dirty="0" smtClean="0"/>
              <a:t> focus on </a:t>
            </a:r>
            <a:r>
              <a:rPr lang="fr-CH" dirty="0" err="1" smtClean="0">
                <a:solidFill>
                  <a:srgbClr val="006272"/>
                </a:solidFill>
              </a:rPr>
              <a:t>residential</a:t>
            </a:r>
            <a:r>
              <a:rPr lang="fr-CH" dirty="0" smtClean="0">
                <a:solidFill>
                  <a:srgbClr val="006272"/>
                </a:solidFill>
              </a:rPr>
              <a:t> </a:t>
            </a:r>
            <a:r>
              <a:rPr lang="fr-CH" dirty="0" err="1" smtClean="0">
                <a:solidFill>
                  <a:srgbClr val="006272"/>
                </a:solidFill>
              </a:rPr>
              <a:t>assets</a:t>
            </a:r>
            <a:endParaRPr lang="fr-CH" dirty="0" smtClean="0">
              <a:solidFill>
                <a:srgbClr val="006272"/>
              </a:solidFill>
            </a:endParaRPr>
          </a:p>
          <a:p>
            <a:r>
              <a:rPr lang="fr-CH" dirty="0" err="1" smtClean="0"/>
              <a:t>Some</a:t>
            </a:r>
            <a:r>
              <a:rPr lang="fr-CH" dirty="0" smtClean="0"/>
              <a:t> </a:t>
            </a:r>
            <a:r>
              <a:rPr lang="fr-CH" dirty="0" err="1" smtClean="0"/>
              <a:t>recent</a:t>
            </a:r>
            <a:r>
              <a:rPr lang="fr-CH" dirty="0" smtClean="0"/>
              <a:t> </a:t>
            </a:r>
            <a:r>
              <a:rPr lang="fr-CH" dirty="0" err="1" smtClean="0"/>
              <a:t>studies</a:t>
            </a:r>
            <a:r>
              <a:rPr lang="fr-CH" dirty="0" smtClean="0"/>
              <a:t> </a:t>
            </a:r>
            <a:r>
              <a:rPr lang="fr-CH" dirty="0" err="1" smtClean="0"/>
              <a:t>explain</a:t>
            </a:r>
            <a:r>
              <a:rPr lang="fr-CH" dirty="0" smtClean="0"/>
              <a:t> spatial </a:t>
            </a:r>
            <a:r>
              <a:rPr lang="fr-CH" dirty="0" err="1" smtClean="0"/>
              <a:t>effects</a:t>
            </a:r>
            <a:r>
              <a:rPr lang="fr-CH" dirty="0" smtClean="0"/>
              <a:t> in </a:t>
            </a:r>
            <a:r>
              <a:rPr lang="fr-CH" dirty="0" err="1" smtClean="0"/>
              <a:t>behavioral</a:t>
            </a:r>
            <a:r>
              <a:rPr lang="fr-CH" dirty="0" smtClean="0"/>
              <a:t> </a:t>
            </a:r>
            <a:r>
              <a:rPr lang="fr-CH" dirty="0" err="1" smtClean="0"/>
              <a:t>terms</a:t>
            </a:r>
            <a:r>
              <a:rPr lang="fr-CH" dirty="0" smtClean="0"/>
              <a:t>, but:</a:t>
            </a:r>
          </a:p>
          <a:p>
            <a:pPr lvl="1"/>
            <a:r>
              <a:rPr lang="fr-CH" dirty="0" smtClean="0"/>
              <a:t>Focus on </a:t>
            </a:r>
            <a:r>
              <a:rPr lang="fr-CH" dirty="0" err="1" smtClean="0">
                <a:solidFill>
                  <a:srgbClr val="006272"/>
                </a:solidFill>
              </a:rPr>
              <a:t>macro-economic</a:t>
            </a:r>
            <a:r>
              <a:rPr lang="fr-CH" dirty="0" smtClean="0">
                <a:solidFill>
                  <a:srgbClr val="006272"/>
                </a:solidFill>
              </a:rPr>
              <a:t> </a:t>
            </a:r>
            <a:r>
              <a:rPr lang="fr-CH" dirty="0" err="1" smtClean="0">
                <a:solidFill>
                  <a:srgbClr val="006272"/>
                </a:solidFill>
              </a:rPr>
              <a:t>phenomena</a:t>
            </a:r>
            <a:endParaRPr lang="fr-CH" dirty="0" smtClean="0">
              <a:solidFill>
                <a:srgbClr val="006272"/>
              </a:solidFill>
            </a:endParaRPr>
          </a:p>
          <a:p>
            <a:pPr lvl="1"/>
            <a:r>
              <a:rPr lang="fr-CH" dirty="0" err="1" smtClean="0">
                <a:solidFill>
                  <a:srgbClr val="006272"/>
                </a:solidFill>
              </a:rPr>
              <a:t>Housing</a:t>
            </a:r>
            <a:r>
              <a:rPr lang="fr-CH" dirty="0" smtClean="0">
                <a:solidFill>
                  <a:srgbClr val="006272"/>
                </a:solidFill>
              </a:rPr>
              <a:t> </a:t>
            </a:r>
            <a:r>
              <a:rPr lang="fr-CH" dirty="0" smtClean="0"/>
              <a:t>trends</a:t>
            </a:r>
          </a:p>
          <a:p>
            <a:pPr lvl="1"/>
            <a:r>
              <a:rPr lang="fr-CH" dirty="0" err="1" smtClean="0"/>
              <a:t>Market</a:t>
            </a:r>
            <a:r>
              <a:rPr lang="fr-CH" dirty="0" smtClean="0"/>
              <a:t> </a:t>
            </a:r>
            <a:r>
              <a:rPr lang="fr-CH" dirty="0" err="1" smtClean="0">
                <a:solidFill>
                  <a:srgbClr val="006272"/>
                </a:solidFill>
              </a:rPr>
              <a:t>fundamentals</a:t>
            </a:r>
            <a:r>
              <a:rPr lang="fr-CH" dirty="0" smtClean="0">
                <a:solidFill>
                  <a:srgbClr val="006272"/>
                </a:solidFill>
              </a:rPr>
              <a:t> </a:t>
            </a:r>
            <a:r>
              <a:rPr lang="fr-CH" dirty="0" err="1" smtClean="0"/>
              <a:t>only</a:t>
            </a:r>
            <a:endParaRPr lang="fr-CH" dirty="0"/>
          </a:p>
          <a:p>
            <a:pPr lvl="1"/>
            <a:endParaRPr lang="fr-CH" dirty="0" smtClean="0">
              <a:solidFill>
                <a:schemeClr val="accent3">
                  <a:lumMod val="60000"/>
                  <a:lumOff val="40000"/>
                </a:schemeClr>
              </a:solidFill>
            </a:endParaRPr>
          </a:p>
          <a:p>
            <a:pPr marL="0" indent="0">
              <a:buNone/>
            </a:pPr>
            <a:r>
              <a:rPr lang="fr-CH" dirty="0" smtClean="0">
                <a:solidFill>
                  <a:schemeClr val="accent3">
                    <a:lumMod val="60000"/>
                    <a:lumOff val="40000"/>
                  </a:schemeClr>
                </a:solidFill>
              </a:rPr>
              <a:t>Our </a:t>
            </a:r>
            <a:r>
              <a:rPr lang="fr-CH" dirty="0" err="1" smtClean="0">
                <a:solidFill>
                  <a:schemeClr val="accent3">
                    <a:lumMod val="60000"/>
                    <a:lumOff val="40000"/>
                  </a:schemeClr>
                </a:solidFill>
              </a:rPr>
              <a:t>approach</a:t>
            </a:r>
            <a:r>
              <a:rPr lang="fr-CH" dirty="0" smtClean="0">
                <a:solidFill>
                  <a:schemeClr val="accent3">
                    <a:lumMod val="60000"/>
                    <a:lumOff val="40000"/>
                  </a:schemeClr>
                </a:solidFill>
              </a:rPr>
              <a:t>:</a:t>
            </a:r>
          </a:p>
          <a:p>
            <a:pPr lvl="1"/>
            <a:r>
              <a:rPr lang="fr-CH" dirty="0" smtClean="0"/>
              <a:t>Focus on spatial </a:t>
            </a:r>
            <a:r>
              <a:rPr lang="fr-CH" dirty="0" err="1" smtClean="0"/>
              <a:t>dependencies</a:t>
            </a:r>
            <a:r>
              <a:rPr lang="fr-CH" dirty="0" smtClean="0"/>
              <a:t> in </a:t>
            </a:r>
            <a:r>
              <a:rPr lang="fr-CH" dirty="0" smtClean="0">
                <a:solidFill>
                  <a:srgbClr val="006272"/>
                </a:solidFill>
              </a:rPr>
              <a:t>commercial</a:t>
            </a:r>
            <a:r>
              <a:rPr lang="fr-CH" dirty="0" smtClean="0"/>
              <a:t> real </a:t>
            </a:r>
            <a:r>
              <a:rPr lang="fr-CH" dirty="0" err="1" smtClean="0"/>
              <a:t>estate</a:t>
            </a:r>
            <a:r>
              <a:rPr lang="fr-CH" dirty="0" smtClean="0"/>
              <a:t> </a:t>
            </a:r>
            <a:r>
              <a:rPr lang="fr-CH" dirty="0" err="1" smtClean="0"/>
              <a:t>assets</a:t>
            </a:r>
            <a:endParaRPr lang="fr-CH" dirty="0" smtClean="0"/>
          </a:p>
          <a:p>
            <a:pPr lvl="1"/>
            <a:r>
              <a:rPr lang="fr-CH" dirty="0" smtClean="0"/>
              <a:t>Examine </a:t>
            </a:r>
            <a:r>
              <a:rPr lang="fr-CH" dirty="0" smtClean="0">
                <a:solidFill>
                  <a:srgbClr val="006272"/>
                </a:solidFill>
              </a:rPr>
              <a:t>sentiments</a:t>
            </a:r>
            <a:r>
              <a:rPr lang="fr-CH" dirty="0" smtClean="0"/>
              <a:t> in </a:t>
            </a:r>
            <a:r>
              <a:rPr lang="fr-CH" dirty="0" err="1" smtClean="0"/>
              <a:t>particular</a:t>
            </a:r>
            <a:endParaRPr lang="fr-CH" dirty="0" smtClean="0"/>
          </a:p>
          <a:p>
            <a:pPr lvl="1"/>
            <a:r>
              <a:rPr lang="fr-CH" dirty="0" err="1" smtClean="0"/>
              <a:t>Market</a:t>
            </a:r>
            <a:r>
              <a:rPr lang="fr-CH" dirty="0" smtClean="0"/>
              <a:t> </a:t>
            </a:r>
            <a:r>
              <a:rPr lang="fr-CH" dirty="0" err="1" smtClean="0"/>
              <a:t>fundamentals</a:t>
            </a:r>
            <a:r>
              <a:rPr lang="fr-CH" dirty="0" smtClean="0"/>
              <a:t> in </a:t>
            </a:r>
            <a:r>
              <a:rPr lang="fr-CH" dirty="0" err="1" smtClean="0"/>
              <a:t>general</a:t>
            </a:r>
            <a:endParaRPr lang="fr-CH" dirty="0" smtClean="0"/>
          </a:p>
          <a:p>
            <a:pPr lvl="1"/>
            <a:endParaRPr lang="en-US" dirty="0"/>
          </a:p>
        </p:txBody>
      </p:sp>
      <p:sp>
        <p:nvSpPr>
          <p:cNvPr id="4" name="Title 3"/>
          <p:cNvSpPr>
            <a:spLocks noGrp="1"/>
          </p:cNvSpPr>
          <p:nvPr>
            <p:ph type="title" idx="4294967295"/>
          </p:nvPr>
        </p:nvSpPr>
        <p:spPr>
          <a:xfrm>
            <a:off x="473825" y="726613"/>
            <a:ext cx="11029950" cy="1014413"/>
          </a:xfrm>
        </p:spPr>
        <p:txBody>
          <a:bodyPr/>
          <a:lstStyle/>
          <a:p>
            <a:r>
              <a:rPr lang="fr-CH" dirty="0" smtClean="0">
                <a:solidFill>
                  <a:schemeClr val="accent3">
                    <a:lumMod val="50000"/>
                  </a:schemeClr>
                </a:solidFill>
              </a:rPr>
              <a:t>Gaps in the </a:t>
            </a:r>
            <a:r>
              <a:rPr lang="fr-CH" dirty="0" err="1" smtClean="0">
                <a:solidFill>
                  <a:schemeClr val="accent3">
                    <a:lumMod val="50000"/>
                  </a:schemeClr>
                </a:solidFill>
              </a:rPr>
              <a:t>Literature</a:t>
            </a:r>
            <a:endParaRPr lang="en-US" dirty="0">
              <a:solidFill>
                <a:schemeClr val="accent3">
                  <a:lumMod val="50000"/>
                </a:schemeClr>
              </a:solidFill>
            </a:endParaRPr>
          </a:p>
        </p:txBody>
      </p:sp>
    </p:spTree>
    <p:extLst>
      <p:ext uri="{BB962C8B-B14F-4D97-AF65-F5344CB8AC3E}">
        <p14:creationId xmlns:p14="http://schemas.microsoft.com/office/powerpoint/2010/main" val="32496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Effect transition="in" filter="fade">
                                      <p:cBhvr>
                                        <p:cTn id="7" dur="500"/>
                                        <p:tgtEl>
                                          <p:spTgt spid="2">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8" end="8"/>
                                            </p:txEl>
                                          </p:spTgt>
                                        </p:tgtEl>
                                        <p:attrNameLst>
                                          <p:attrName>style.visibility</p:attrName>
                                        </p:attrNameLst>
                                      </p:cBhvr>
                                      <p:to>
                                        <p:strVal val="visible"/>
                                      </p:to>
                                    </p:set>
                                    <p:animEffect transition="in" filter="fade">
                                      <p:cBhvr>
                                        <p:cTn id="10" dur="500"/>
                                        <p:tgtEl>
                                          <p:spTgt spid="2">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9" end="9"/>
                                            </p:txEl>
                                          </p:spTgt>
                                        </p:tgtEl>
                                        <p:attrNameLst>
                                          <p:attrName>style.visibility</p:attrName>
                                        </p:attrNameLst>
                                      </p:cBhvr>
                                      <p:to>
                                        <p:strVal val="visible"/>
                                      </p:to>
                                    </p:set>
                                    <p:animEffect transition="in" filter="fade">
                                      <p:cBhvr>
                                        <p:cTn id="13" dur="500"/>
                                        <p:tgtEl>
                                          <p:spTgt spid="2">
                                            <p:txEl>
                                              <p:pRg st="9" end="9"/>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10" end="10"/>
                                            </p:txEl>
                                          </p:spTgt>
                                        </p:tgtEl>
                                        <p:attrNameLst>
                                          <p:attrName>style.visibility</p:attrName>
                                        </p:attrNameLst>
                                      </p:cBhvr>
                                      <p:to>
                                        <p:strVal val="visible"/>
                                      </p:to>
                                    </p:set>
                                    <p:animEffect transition="in" filter="fade">
                                      <p:cBhvr>
                                        <p:cTn id="16"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smtClean="0"/>
              <a:t>Theory &amp; </a:t>
            </a:r>
            <a:r>
              <a:rPr lang="fr-CH" dirty="0" err="1" smtClean="0"/>
              <a:t>Hypotheses</a:t>
            </a:r>
            <a:endParaRPr lang="en-US" dirty="0"/>
          </a:p>
        </p:txBody>
      </p:sp>
      <p:sp>
        <p:nvSpPr>
          <p:cNvPr id="3" name="Text Placeholder 2"/>
          <p:cNvSpPr>
            <a:spLocks noGrp="1"/>
          </p:cNvSpPr>
          <p:nvPr>
            <p:ph idx="1"/>
          </p:nvPr>
        </p:nvSpPr>
        <p:spPr>
          <a:xfrm>
            <a:off x="3779030" y="1831257"/>
            <a:ext cx="4979237" cy="514578"/>
          </a:xfrm>
        </p:spPr>
        <p:txBody>
          <a:bodyPr>
            <a:normAutofit/>
          </a:bodyPr>
          <a:lstStyle/>
          <a:p>
            <a:pPr marL="0" indent="0">
              <a:buNone/>
            </a:pPr>
            <a:r>
              <a:rPr lang="fr-CH" sz="1500" cap="all" dirty="0">
                <a:solidFill>
                  <a:schemeClr val="accent3">
                    <a:lumMod val="50000"/>
                  </a:schemeClr>
                </a:solidFill>
                <a:latin typeface="+mj-lt"/>
                <a:ea typeface="+mj-ea"/>
                <a:cs typeface="+mj-cs"/>
              </a:rPr>
              <a:t>Transaction </a:t>
            </a:r>
            <a:r>
              <a:rPr lang="fr-CH" sz="1500" cap="all" dirty="0" err="1">
                <a:solidFill>
                  <a:schemeClr val="accent3">
                    <a:lumMod val="50000"/>
                  </a:schemeClr>
                </a:solidFill>
                <a:latin typeface="+mj-lt"/>
                <a:ea typeface="+mj-ea"/>
                <a:cs typeface="+mj-cs"/>
              </a:rPr>
              <a:t>Happens</a:t>
            </a:r>
            <a:r>
              <a:rPr lang="fr-CH" sz="1500" cap="all" dirty="0">
                <a:solidFill>
                  <a:schemeClr val="accent3">
                    <a:lumMod val="50000"/>
                  </a:schemeClr>
                </a:solidFill>
                <a:latin typeface="+mj-lt"/>
                <a:ea typeface="+mj-ea"/>
                <a:cs typeface="+mj-cs"/>
              </a:rPr>
              <a:t> at </a:t>
            </a:r>
            <a:r>
              <a:rPr lang="fr-CH" sz="1500" cap="all" dirty="0" smtClean="0">
                <a:solidFill>
                  <a:schemeClr val="accent3">
                    <a:lumMod val="50000"/>
                  </a:schemeClr>
                </a:solidFill>
                <a:latin typeface="+mj-lt"/>
                <a:ea typeface="+mj-ea"/>
                <a:cs typeface="+mj-cs"/>
              </a:rPr>
              <a:t>‘</a:t>
            </a:r>
            <a:r>
              <a:rPr lang="fr-CH" sz="1500" cap="all" dirty="0" err="1" smtClean="0">
                <a:solidFill>
                  <a:schemeClr val="accent3">
                    <a:lumMod val="50000"/>
                  </a:schemeClr>
                </a:solidFill>
                <a:latin typeface="+mj-lt"/>
                <a:ea typeface="+mj-ea"/>
                <a:cs typeface="+mj-cs"/>
              </a:rPr>
              <a:t>Expected</a:t>
            </a:r>
            <a:r>
              <a:rPr lang="fr-CH" sz="1500" cap="all" dirty="0" smtClean="0">
                <a:solidFill>
                  <a:schemeClr val="accent3">
                    <a:lumMod val="50000"/>
                  </a:schemeClr>
                </a:solidFill>
                <a:latin typeface="+mj-lt"/>
                <a:ea typeface="+mj-ea"/>
                <a:cs typeface="+mj-cs"/>
              </a:rPr>
              <a:t>’ </a:t>
            </a:r>
            <a:r>
              <a:rPr lang="fr-CH" sz="1500" cap="all" dirty="0" err="1">
                <a:solidFill>
                  <a:schemeClr val="accent3">
                    <a:lumMod val="50000"/>
                  </a:schemeClr>
                </a:solidFill>
                <a:latin typeface="+mj-lt"/>
                <a:ea typeface="+mj-ea"/>
                <a:cs typeface="+mj-cs"/>
              </a:rPr>
              <a:t>Valuation</a:t>
            </a:r>
            <a:r>
              <a:rPr lang="fr-CH" sz="1500" dirty="0" smtClean="0"/>
              <a:t> </a:t>
            </a:r>
            <a:endParaRPr lang="en-US" sz="1500" dirty="0"/>
          </a:p>
        </p:txBody>
      </p:sp>
      <p:graphicFrame>
        <p:nvGraphicFramePr>
          <p:cNvPr id="4" name="Chart 3"/>
          <p:cNvGraphicFramePr/>
          <p:nvPr>
            <p:extLst>
              <p:ext uri="{D42A27DB-BD31-4B8C-83A1-F6EECF244321}">
                <p14:modId xmlns:p14="http://schemas.microsoft.com/office/powerpoint/2010/main" val="3524666887"/>
              </p:ext>
            </p:extLst>
          </p:nvPr>
        </p:nvGraphicFramePr>
        <p:xfrm>
          <a:off x="844047" y="2153478"/>
          <a:ext cx="10849205" cy="3844729"/>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2"/>
          <p:cNvSpPr txBox="1">
            <a:spLocks/>
          </p:cNvSpPr>
          <p:nvPr/>
        </p:nvSpPr>
        <p:spPr>
          <a:xfrm>
            <a:off x="1036068" y="6113508"/>
            <a:ext cx="10465163" cy="7444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5A5A5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5A5A5A"/>
              </a:buClr>
              <a:buSzPct val="80000"/>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5A5A5A"/>
              </a:buClr>
              <a:buFont typeface="Arial" panose="020B0604020202020204" pitchFamily="34" charset="0"/>
              <a:buChar char="•"/>
              <a:defRPr sz="1600" kern="1200">
                <a:solidFill>
                  <a:srgbClr val="5A5A5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333" dirty="0"/>
              <a:t>Hotel transactions in the US between 2001 &amp; 2016: The two capitalization rates were the same only in 9% cases. In 60% cases, the difference between actual and pro-forma cap rate was substantial and exceeded 100bps. </a:t>
            </a:r>
          </a:p>
        </p:txBody>
      </p:sp>
    </p:spTree>
    <p:extLst>
      <p:ext uri="{BB962C8B-B14F-4D97-AF65-F5344CB8AC3E}">
        <p14:creationId xmlns:p14="http://schemas.microsoft.com/office/powerpoint/2010/main" val="10565571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14</a:t>
            </a:fld>
            <a:endParaRPr lang="fr-FR" dirty="0"/>
          </a:p>
        </p:txBody>
      </p:sp>
      <mc:AlternateContent xmlns:mc="http://schemas.openxmlformats.org/markup-compatibility/2006" xmlns:a14="http://schemas.microsoft.com/office/drawing/2010/main">
        <mc:Choice Requires="a14">
          <p:sp>
            <p:nvSpPr>
              <p:cNvPr id="7" name="Content Placeholder 3"/>
              <p:cNvSpPr>
                <a:spLocks noGrp="1"/>
              </p:cNvSpPr>
              <p:nvPr>
                <p:ph sz="half" idx="4294967295"/>
              </p:nvPr>
            </p:nvSpPr>
            <p:spPr>
              <a:xfrm>
                <a:off x="606392" y="1515645"/>
                <a:ext cx="5422900" cy="4519395"/>
              </a:xfrm>
              <a:ln>
                <a:solidFill>
                  <a:schemeClr val="accent3">
                    <a:lumMod val="60000"/>
                    <a:lumOff val="40000"/>
                  </a:schemeClr>
                </a:solidFill>
              </a:ln>
            </p:spPr>
            <p:txBody>
              <a:bodyPr>
                <a:normAutofit/>
              </a:bodyPr>
              <a:lstStyle/>
              <a:p>
                <a:pPr marL="0" indent="0">
                  <a:buNone/>
                </a:pPr>
                <a:r>
                  <a:rPr lang="fr-CH" dirty="0" smtClean="0"/>
                  <a:t>Suppose,  </a:t>
                </a:r>
                <a14:m>
                  <m:oMath xmlns:m="http://schemas.openxmlformats.org/officeDocument/2006/math">
                    <m:r>
                      <m:rPr>
                        <m:sty m:val="p"/>
                      </m:rPr>
                      <a:rPr lang="en-US">
                        <a:latin typeface="Cambria Math" panose="02040503050406030204" pitchFamily="18" charset="0"/>
                      </a:rPr>
                      <m:t>θ</m:t>
                    </m:r>
                    <m:r>
                      <a:rPr lang="fr-CH">
                        <a:latin typeface="Cambria Math" panose="02040503050406030204" pitchFamily="18" charset="0"/>
                      </a:rPr>
                      <m:t>~</m:t>
                    </m:r>
                    <m:r>
                      <m:rPr>
                        <m:sty m:val="p"/>
                      </m:rPr>
                      <a:rPr lang="fr-CH">
                        <a:latin typeface="Cambria Math" panose="02040503050406030204" pitchFamily="18" charset="0"/>
                      </a:rPr>
                      <m:t>N</m:t>
                    </m:r>
                    <m:r>
                      <a:rPr lang="fr-CH">
                        <a:latin typeface="Cambria Math" panose="02040503050406030204" pitchFamily="18" charset="0"/>
                      </a:rPr>
                      <m:t>(</m:t>
                    </m:r>
                    <m:acc>
                      <m:accPr>
                        <m:chr m:val="̅"/>
                        <m:ctrlPr>
                          <a:rPr lang="fr-CH" i="1">
                            <a:latin typeface="Cambria Math" panose="02040503050406030204" pitchFamily="18" charset="0"/>
                          </a:rPr>
                        </m:ctrlPr>
                      </m:accPr>
                      <m:e>
                        <m:r>
                          <m:rPr>
                            <m:sty m:val="p"/>
                          </m:rPr>
                          <a:rPr lang="fr-CH">
                            <a:latin typeface="Cambria Math" panose="02040503050406030204" pitchFamily="18" charset="0"/>
                          </a:rPr>
                          <m:t>θ</m:t>
                        </m:r>
                      </m:e>
                    </m:acc>
                    <m:sSubSup>
                      <m:sSubSupPr>
                        <m:ctrlPr>
                          <a:rPr lang="en-US" i="1" dirty="0">
                            <a:latin typeface="Cambria Math" panose="02040503050406030204" pitchFamily="18" charset="0"/>
                          </a:rPr>
                        </m:ctrlPr>
                      </m:sSubSupPr>
                      <m:e>
                        <m:r>
                          <a:rPr lang="fr-CH" dirty="0">
                            <a:latin typeface="Cambria Math" panose="02040503050406030204" pitchFamily="18" charset="0"/>
                          </a:rPr>
                          <m:t>,</m:t>
                        </m:r>
                        <m:r>
                          <m:rPr>
                            <m:sty m:val="p"/>
                          </m:rPr>
                          <a:rPr lang="en-US" dirty="0">
                            <a:latin typeface="Cambria Math" panose="02040503050406030204" pitchFamily="18" charset="0"/>
                          </a:rPr>
                          <m:t>σ</m:t>
                        </m:r>
                      </m:e>
                      <m:sub>
                        <m:r>
                          <m:rPr>
                            <m:sty m:val="p"/>
                          </m:rPr>
                          <a:rPr lang="en-US" dirty="0">
                            <a:latin typeface="Cambria Math" panose="02040503050406030204" pitchFamily="18" charset="0"/>
                          </a:rPr>
                          <m:t>θ</m:t>
                        </m:r>
                      </m:sub>
                      <m:sup>
                        <m:r>
                          <a:rPr lang="fr-CH" dirty="0">
                            <a:latin typeface="Cambria Math" panose="02040503050406030204" pitchFamily="18" charset="0"/>
                          </a:rPr>
                          <m:t>2</m:t>
                        </m:r>
                      </m:sup>
                    </m:sSubSup>
                    <m:r>
                      <m:rPr>
                        <m:nor/>
                      </m:rPr>
                      <a:rPr lang="en-US" dirty="0"/>
                      <m:t>)</m:t>
                    </m:r>
                  </m:oMath>
                </a14:m>
                <a:r>
                  <a:rPr lang="en-US" dirty="0"/>
                  <a:t> = True value of an </a:t>
                </a:r>
                <a:r>
                  <a:rPr lang="en-US" dirty="0" smtClean="0"/>
                  <a:t>asset</a:t>
                </a:r>
              </a:p>
              <a:p>
                <a:pPr marL="0" indent="0">
                  <a:buNone/>
                </a:pPr>
                <a:endParaRPr lang="en-US" dirty="0"/>
              </a:p>
              <a:p>
                <a:pPr marL="0" indent="0">
                  <a:buNone/>
                </a:pPr>
                <a:r>
                  <a:rPr lang="fr-CH" dirty="0" smtClean="0"/>
                  <a:t>Data </a:t>
                </a:r>
                <a:r>
                  <a:rPr lang="fr-CH" dirty="0" err="1"/>
                  <a:t>paucity</a:t>
                </a:r>
                <a:r>
                  <a:rPr lang="fr-CH" dirty="0"/>
                  <a:t> encourages </a:t>
                </a:r>
                <a:r>
                  <a:rPr lang="fr-CH" dirty="0" err="1"/>
                  <a:t>deriving</a:t>
                </a:r>
                <a:r>
                  <a:rPr lang="fr-CH" dirty="0"/>
                  <a:t> ‘</a:t>
                </a:r>
                <a:r>
                  <a:rPr lang="fr-CH" dirty="0">
                    <a:solidFill>
                      <a:schemeClr val="accent3">
                        <a:lumMod val="60000"/>
                        <a:lumOff val="40000"/>
                      </a:schemeClr>
                    </a:solidFill>
                  </a:rPr>
                  <a:t>signal</a:t>
                </a:r>
                <a:r>
                  <a:rPr lang="fr-CH" dirty="0"/>
                  <a:t>’ </a:t>
                </a:r>
                <a:r>
                  <a:rPr lang="fr-CH" dirty="0">
                    <a:solidFill>
                      <a:schemeClr val="accent3">
                        <a:lumMod val="60000"/>
                        <a:lumOff val="40000"/>
                      </a:schemeClr>
                    </a:solidFill>
                  </a:rPr>
                  <a:t>s</a:t>
                </a:r>
                <a:r>
                  <a:rPr lang="fr-CH" dirty="0"/>
                  <a:t> </a:t>
                </a:r>
                <a:r>
                  <a:rPr lang="fr-CH" dirty="0" err="1"/>
                  <a:t>from</a:t>
                </a:r>
                <a:r>
                  <a:rPr lang="fr-CH" dirty="0"/>
                  <a:t> a </a:t>
                </a:r>
                <a:r>
                  <a:rPr lang="fr-CH" dirty="0" err="1"/>
                  <a:t>nearby</a:t>
                </a:r>
                <a:r>
                  <a:rPr lang="fr-CH" dirty="0"/>
                  <a:t> </a:t>
                </a:r>
                <a:r>
                  <a:rPr lang="fr-CH" dirty="0" smtClean="0"/>
                  <a:t>comparable sale</a:t>
                </a:r>
              </a:p>
              <a:p>
                <a:pPr marL="0" indent="0">
                  <a:buNone/>
                </a:pPr>
                <a:endParaRPr lang="fr-CH" dirty="0" smtClean="0"/>
              </a:p>
              <a:p>
                <a:pPr marL="0" indent="0">
                  <a:buNone/>
                </a:pPr>
                <a:r>
                  <a:rPr lang="fr-CH" dirty="0" smtClean="0"/>
                  <a:t>(The Sales </a:t>
                </a:r>
                <a:r>
                  <a:rPr lang="fr-CH" dirty="0" err="1" smtClean="0"/>
                  <a:t>comparison</a:t>
                </a:r>
                <a:r>
                  <a:rPr lang="fr-CH" dirty="0" smtClean="0"/>
                  <a:t> </a:t>
                </a:r>
                <a:r>
                  <a:rPr lang="fr-CH" dirty="0" err="1" smtClean="0"/>
                  <a:t>approach</a:t>
                </a:r>
                <a:r>
                  <a:rPr lang="fr-CH" dirty="0" smtClean="0"/>
                  <a:t> to </a:t>
                </a:r>
                <a:r>
                  <a:rPr lang="fr-CH" dirty="0" err="1" smtClean="0"/>
                  <a:t>valuation</a:t>
                </a:r>
                <a:r>
                  <a:rPr lang="fr-CH" dirty="0" smtClean="0"/>
                  <a:t> </a:t>
                </a:r>
                <a:r>
                  <a:rPr lang="fr-CH" dirty="0" err="1" smtClean="0"/>
                  <a:t>posits</a:t>
                </a:r>
                <a:r>
                  <a:rPr lang="fr-CH" dirty="0" smtClean="0"/>
                  <a:t> </a:t>
                </a:r>
                <a:r>
                  <a:rPr lang="fr-CH" dirty="0" err="1" smtClean="0"/>
                  <a:t>price</a:t>
                </a:r>
                <a:r>
                  <a:rPr lang="fr-CH" dirty="0" smtClean="0"/>
                  <a:t> as the value):</a:t>
                </a:r>
              </a:p>
              <a:p>
                <a:pPr marL="0" indent="0">
                  <a:buNone/>
                </a:pPr>
                <a:r>
                  <a:rPr lang="en-US" dirty="0" smtClean="0"/>
                  <a:t>s </a:t>
                </a:r>
                <a:r>
                  <a:rPr lang="en-US" dirty="0"/>
                  <a:t>= θ + ∈; 		</a:t>
                </a:r>
                <a14:m>
                  <m:oMath xmlns:m="http://schemas.openxmlformats.org/officeDocument/2006/math">
                    <m:r>
                      <m:rPr>
                        <m:nor/>
                      </m:rPr>
                      <a:rPr lang="en-US" dirty="0"/>
                      <m:t>∈</m:t>
                    </m:r>
                    <m:r>
                      <a:rPr lang="fr-CH">
                        <a:latin typeface="Cambria Math" panose="02040503050406030204" pitchFamily="18" charset="0"/>
                        <a:ea typeface="Cambria Math" panose="02040503050406030204" pitchFamily="18" charset="0"/>
                      </a:rPr>
                      <m:t>~</m:t>
                    </m:r>
                    <m:r>
                      <m:rPr>
                        <m:sty m:val="p"/>
                      </m:rPr>
                      <a:rPr lang="fr-CH">
                        <a:latin typeface="Cambria Math" panose="02040503050406030204" pitchFamily="18" charset="0"/>
                        <a:ea typeface="Cambria Math" panose="02040503050406030204" pitchFamily="18" charset="0"/>
                      </a:rPr>
                      <m:t>N</m:t>
                    </m:r>
                    <m:r>
                      <a:rPr lang="fr-CH">
                        <a:latin typeface="Cambria Math" panose="02040503050406030204" pitchFamily="18" charset="0"/>
                        <a:ea typeface="Cambria Math" panose="02040503050406030204" pitchFamily="18" charset="0"/>
                      </a:rPr>
                      <m:t>(0</m:t>
                    </m:r>
                    <m:sSubSup>
                      <m:sSubSupPr>
                        <m:ctrlPr>
                          <a:rPr lang="en-US" i="1" dirty="0">
                            <a:latin typeface="Cambria Math" panose="02040503050406030204" pitchFamily="18" charset="0"/>
                          </a:rPr>
                        </m:ctrlPr>
                      </m:sSubSupPr>
                      <m:e>
                        <m:r>
                          <a:rPr lang="fr-CH" dirty="0">
                            <a:latin typeface="Cambria Math" panose="02040503050406030204" pitchFamily="18" charset="0"/>
                          </a:rPr>
                          <m:t>,</m:t>
                        </m:r>
                        <m:r>
                          <m:rPr>
                            <m:sty m:val="p"/>
                          </m:rPr>
                          <a:rPr lang="en-US" dirty="0">
                            <a:latin typeface="Cambria Math" panose="02040503050406030204" pitchFamily="18" charset="0"/>
                            <a:ea typeface="Cambria Math" panose="02040503050406030204" pitchFamily="18" charset="0"/>
                          </a:rPr>
                          <m:t>σ</m:t>
                        </m:r>
                      </m:e>
                      <m:sub>
                        <m:r>
                          <m:rPr>
                            <m:nor/>
                          </m:rPr>
                          <a:rPr lang="en-US" dirty="0"/>
                          <m:t>∈</m:t>
                        </m:r>
                      </m:sub>
                      <m:sup>
                        <m:r>
                          <a:rPr lang="fr-CH" dirty="0">
                            <a:latin typeface="Cambria Math" panose="02040503050406030204" pitchFamily="18" charset="0"/>
                          </a:rPr>
                          <m:t>2</m:t>
                        </m:r>
                      </m:sup>
                    </m:sSubSup>
                    <m:r>
                      <m:rPr>
                        <m:nor/>
                      </m:rPr>
                      <a:rPr lang="en-US" dirty="0"/>
                      <m:t>)</m:t>
                    </m:r>
                  </m:oMath>
                </a14:m>
                <a:endParaRPr lang="en-US" dirty="0" smtClean="0"/>
              </a:p>
              <a:p>
                <a:pPr marL="0" indent="0">
                  <a:buNone/>
                </a:pPr>
                <a:endParaRPr lang="en-US" dirty="0"/>
              </a:p>
              <a:p>
                <a:pPr marL="0" indent="0">
                  <a:buNone/>
                </a:pPr>
                <a:r>
                  <a:rPr lang="fr-CH" dirty="0" err="1" smtClean="0"/>
                  <a:t>Expected</a:t>
                </a:r>
                <a:r>
                  <a:rPr lang="fr-CH" dirty="0" smtClean="0"/>
                  <a:t> value </a:t>
                </a:r>
                <a:r>
                  <a:rPr lang="fr-CH" dirty="0" err="1" smtClean="0"/>
                  <a:t>is</a:t>
                </a:r>
                <a:r>
                  <a:rPr lang="fr-CH" dirty="0" smtClean="0"/>
                  <a:t> a </a:t>
                </a:r>
                <a:r>
                  <a:rPr lang="fr-CH" dirty="0" err="1" smtClean="0"/>
                  <a:t>weighted</a:t>
                </a:r>
                <a:r>
                  <a:rPr lang="fr-CH" dirty="0" smtClean="0"/>
                  <a:t> </a:t>
                </a:r>
                <a:r>
                  <a:rPr lang="fr-CH" dirty="0" err="1" smtClean="0"/>
                  <a:t>average</a:t>
                </a:r>
                <a:r>
                  <a:rPr lang="fr-CH" dirty="0"/>
                  <a:t>:</a:t>
                </a:r>
              </a:p>
              <a:p>
                <a:pPr marL="0" indent="0">
                  <a:buNone/>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rPr>
                          </m:ctrlPr>
                        </m:sSubPr>
                        <m:e>
                          <m:r>
                            <a:rPr lang="fr-CH" i="1">
                              <a:latin typeface="Cambria Math" panose="02040503050406030204" pitchFamily="18" charset="0"/>
                            </a:rPr>
                            <m:t>𝐸</m:t>
                          </m:r>
                        </m:e>
                        <m:sub>
                          <m:r>
                            <a:rPr lang="fr-CH" b="0" i="1" smtClean="0">
                              <a:latin typeface="Cambria Math" panose="02040503050406030204" pitchFamily="18" charset="0"/>
                            </a:rPr>
                            <m:t>𝑣</m:t>
                          </m:r>
                        </m:sub>
                      </m:sSub>
                      <m:r>
                        <a:rPr lang="fr-CH" i="1">
                          <a:latin typeface="Cambria Math" panose="02040503050406030204" pitchFamily="18" charset="0"/>
                        </a:rPr>
                        <m:t>=</m:t>
                      </m:r>
                      <m:r>
                        <a:rPr lang="fr-CH" b="0" i="1" smtClean="0">
                          <a:solidFill>
                            <a:schemeClr val="accent3">
                              <a:lumMod val="60000"/>
                              <a:lumOff val="40000"/>
                            </a:schemeClr>
                          </a:solidFill>
                          <a:latin typeface="Cambria Math" panose="02040503050406030204" pitchFamily="18" charset="0"/>
                          <a:ea typeface="Cambria Math" panose="02040503050406030204" pitchFamily="18" charset="0"/>
                        </a:rPr>
                        <m:t>(1−</m:t>
                      </m:r>
                      <m:r>
                        <a:rPr lang="en-US" i="1" smtClean="0">
                          <a:solidFill>
                            <a:schemeClr val="accent3">
                              <a:lumMod val="60000"/>
                              <a:lumOff val="40000"/>
                            </a:schemeClr>
                          </a:solidFill>
                          <a:latin typeface="Cambria Math" panose="02040503050406030204" pitchFamily="18" charset="0"/>
                          <a:ea typeface="Cambria Math" panose="02040503050406030204" pitchFamily="18" charset="0"/>
                        </a:rPr>
                        <m:t>𝛶</m:t>
                      </m:r>
                      <m:r>
                        <a:rPr lang="fr-CH" b="0" i="1" smtClean="0">
                          <a:solidFill>
                            <a:schemeClr val="accent3">
                              <a:lumMod val="60000"/>
                              <a:lumOff val="40000"/>
                            </a:schemeClr>
                          </a:solidFill>
                          <a:latin typeface="Cambria Math" panose="02040503050406030204" pitchFamily="18" charset="0"/>
                          <a:ea typeface="Cambria Math" panose="02040503050406030204" pitchFamily="18" charset="0"/>
                        </a:rPr>
                        <m:t>)</m:t>
                      </m:r>
                      <m:r>
                        <a:rPr lang="fr-CH" b="0" i="1" smtClean="0">
                          <a:latin typeface="Cambria Math" panose="02040503050406030204" pitchFamily="18" charset="0"/>
                          <a:ea typeface="Cambria Math" panose="02040503050406030204" pitchFamily="18" charset="0"/>
                        </a:rPr>
                        <m:t>.</m:t>
                      </m:r>
                      <m:acc>
                        <m:accPr>
                          <m:chr m:val="̅"/>
                          <m:ctrlPr>
                            <a:rPr lang="fr-CH" i="1">
                              <a:latin typeface="Cambria Math" panose="02040503050406030204" pitchFamily="18" charset="0"/>
                            </a:rPr>
                          </m:ctrlPr>
                        </m:accPr>
                        <m:e>
                          <m:r>
                            <a:rPr lang="fr-CH" i="1">
                              <a:latin typeface="Cambria Math" panose="02040503050406030204" pitchFamily="18" charset="0"/>
                              <a:ea typeface="Cambria Math" panose="02040503050406030204" pitchFamily="18" charset="0"/>
                            </a:rPr>
                            <m:t>𝜃</m:t>
                          </m:r>
                        </m:e>
                      </m:acc>
                      <m:r>
                        <a:rPr lang="fr-CH" i="1">
                          <a:latin typeface="Cambria Math" panose="02040503050406030204" pitchFamily="18" charset="0"/>
                        </a:rPr>
                        <m:t>+</m:t>
                      </m:r>
                      <m:r>
                        <a:rPr lang="en-US" i="1">
                          <a:solidFill>
                            <a:schemeClr val="accent3">
                              <a:lumMod val="60000"/>
                              <a:lumOff val="40000"/>
                            </a:schemeClr>
                          </a:solidFill>
                          <a:latin typeface="Cambria Math" panose="02040503050406030204" pitchFamily="18" charset="0"/>
                          <a:ea typeface="Cambria Math" panose="02040503050406030204" pitchFamily="18" charset="0"/>
                        </a:rPr>
                        <m:t>𝛶</m:t>
                      </m:r>
                      <m:r>
                        <a:rPr lang="fr-CH" b="0" i="1" smtClean="0">
                          <a:latin typeface="Cambria Math" panose="02040503050406030204" pitchFamily="18" charset="0"/>
                          <a:ea typeface="Cambria Math" panose="02040503050406030204" pitchFamily="18" charset="0"/>
                        </a:rPr>
                        <m:t>.</m:t>
                      </m:r>
                      <m:r>
                        <a:rPr lang="fr-CH" i="1">
                          <a:latin typeface="Cambria Math" panose="02040503050406030204" pitchFamily="18" charset="0"/>
                        </a:rPr>
                        <m:t>𝑠</m:t>
                      </m:r>
                    </m:oMath>
                  </m:oMathPara>
                </a14:m>
                <a:endParaRPr lang="fr-CH" sz="1800" dirty="0"/>
              </a:p>
            </p:txBody>
          </p:sp>
        </mc:Choice>
        <mc:Fallback xmlns="">
          <p:sp>
            <p:nvSpPr>
              <p:cNvPr id="7" name="Content Placeholder 3"/>
              <p:cNvSpPr>
                <a:spLocks noGrp="1" noRot="1" noChangeAspect="1" noMove="1" noResize="1" noEditPoints="1" noAdjustHandles="1" noChangeArrowheads="1" noChangeShapeType="1" noTextEdit="1"/>
              </p:cNvSpPr>
              <p:nvPr>
                <p:ph sz="half" idx="4294967295"/>
              </p:nvPr>
            </p:nvSpPr>
            <p:spPr>
              <a:xfrm>
                <a:off x="606392" y="1515645"/>
                <a:ext cx="5422900" cy="4519395"/>
              </a:xfrm>
              <a:blipFill rotWithShape="0">
                <a:blip r:embed="rId3"/>
                <a:stretch>
                  <a:fillRect l="-785" r="-336"/>
                </a:stretch>
              </a:blipFill>
              <a:ln>
                <a:solidFill>
                  <a:schemeClr val="accent3">
                    <a:lumMod val="60000"/>
                    <a:lumOff val="40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4294967295"/>
              </p:nvPr>
            </p:nvSpPr>
            <p:spPr>
              <a:xfrm>
                <a:off x="6445049" y="1515645"/>
                <a:ext cx="5422900" cy="4519395"/>
              </a:xfrm>
              <a:ln>
                <a:solidFill>
                  <a:schemeClr val="accent3">
                    <a:lumMod val="60000"/>
                    <a:lumOff val="40000"/>
                  </a:schemeClr>
                </a:solidFill>
              </a:ln>
            </p:spPr>
            <p:txBody>
              <a:bodyPr>
                <a:normAutofit/>
              </a:bodyPr>
              <a:lstStyle/>
              <a:p>
                <a:pPr marL="0" indent="0">
                  <a:buNone/>
                </a:pPr>
                <a14:m>
                  <m:oMath xmlns:m="http://schemas.openxmlformats.org/officeDocument/2006/math">
                    <m:sSup>
                      <m:sSupPr>
                        <m:ctrlPr>
                          <a:rPr lang="en-US" i="1">
                            <a:latin typeface="Cambria Math" panose="02040503050406030204" pitchFamily="18" charset="0"/>
                          </a:rPr>
                        </m:ctrlPr>
                      </m:sSupPr>
                      <m:e>
                        <m:r>
                          <m:rPr>
                            <m:sty m:val="p"/>
                          </m:rPr>
                          <a:rPr lang="en-US">
                            <a:latin typeface="Cambria Math" panose="02040503050406030204" pitchFamily="18" charset="0"/>
                          </a:rPr>
                          <m:t>θ</m:t>
                        </m:r>
                      </m:e>
                      <m:sup>
                        <m:r>
                          <a:rPr lang="en-US" i="1">
                            <a:latin typeface="Cambria Math" panose="02040503050406030204" pitchFamily="18" charset="0"/>
                          </a:rPr>
                          <m:t>′</m:t>
                        </m:r>
                      </m:sup>
                    </m:sSup>
                    <m:r>
                      <a:rPr lang="fr-CH" i="1">
                        <a:latin typeface="Cambria Math" panose="02040503050406030204" pitchFamily="18" charset="0"/>
                      </a:rPr>
                      <m:t>= </m:t>
                    </m:r>
                  </m:oMath>
                </a14:m>
                <a:r>
                  <a:rPr lang="en-US" dirty="0"/>
                  <a:t>A possible value estimated using income capitalization based on incomplete </a:t>
                </a:r>
                <a:r>
                  <a:rPr lang="en-US" dirty="0" smtClean="0"/>
                  <a:t>information</a:t>
                </a:r>
              </a:p>
              <a:p>
                <a:pPr marL="0" indent="0">
                  <a:buNone/>
                </a:pPr>
                <a:endParaRPr lang="en-US" dirty="0"/>
              </a:p>
              <a:p>
                <a:pPr marL="0" indent="0">
                  <a:buNone/>
                </a:pPr>
                <a:r>
                  <a:rPr lang="fr-CH" dirty="0"/>
                  <a:t>The </a:t>
                </a:r>
                <a:r>
                  <a:rPr lang="fr-CH" dirty="0" err="1"/>
                  <a:t>valuer</a:t>
                </a:r>
                <a:r>
                  <a:rPr lang="fr-CH" dirty="0"/>
                  <a:t> </a:t>
                </a:r>
                <a:r>
                  <a:rPr lang="fr-CH" dirty="0" err="1"/>
                  <a:t>infers</a:t>
                </a:r>
                <a:r>
                  <a:rPr lang="fr-CH" dirty="0"/>
                  <a:t> </a:t>
                </a:r>
                <a14:m>
                  <m:oMath xmlns:m="http://schemas.openxmlformats.org/officeDocument/2006/math">
                    <m:acc>
                      <m:accPr>
                        <m:chr m:val="̅"/>
                        <m:ctrlPr>
                          <a:rPr lang="fr-CH" i="1">
                            <a:latin typeface="Cambria Math" panose="02040503050406030204" pitchFamily="18" charset="0"/>
                          </a:rPr>
                        </m:ctrlPr>
                      </m:accPr>
                      <m:e>
                        <m:r>
                          <a:rPr lang="fr-CH" i="1">
                            <a:latin typeface="Cambria Math" panose="02040503050406030204" pitchFamily="18" charset="0"/>
                            <a:ea typeface="Cambria Math" panose="02040503050406030204" pitchFamily="18" charset="0"/>
                          </a:rPr>
                          <m:t>𝜃</m:t>
                        </m:r>
                      </m:e>
                    </m:acc>
                  </m:oMath>
                </a14:m>
                <a:r>
                  <a:rPr lang="en-US" dirty="0"/>
                  <a:t> from </a:t>
                </a:r>
                <a14:m>
                  <m:oMath xmlns:m="http://schemas.openxmlformats.org/officeDocument/2006/math">
                    <m:r>
                      <m:rPr>
                        <m:sty m:val="p"/>
                      </m:rPr>
                      <a:rPr lang="en-US">
                        <a:latin typeface="Cambria Math" panose="02040503050406030204" pitchFamily="18" charset="0"/>
                      </a:rPr>
                      <m:t>θ</m:t>
                    </m:r>
                  </m:oMath>
                </a14:m>
                <a:r>
                  <a:rPr lang="en-US" dirty="0"/>
                  <a:t>’, and builds a rational expectation of valuation as: </a:t>
                </a:r>
              </a:p>
              <a:p>
                <a:pPr marL="0" indent="0">
                  <a:buNone/>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rPr>
                          </m:ctrlPr>
                        </m:sSubPr>
                        <m:e>
                          <m:r>
                            <a:rPr lang="fr-CH">
                              <a:latin typeface="Cambria Math" panose="02040503050406030204" pitchFamily="18" charset="0"/>
                            </a:rPr>
                            <m:t>𝐸</m:t>
                          </m:r>
                        </m:e>
                        <m:sub>
                          <m:r>
                            <m:rPr>
                              <m:sty m:val="p"/>
                            </m:rPr>
                            <a:rPr lang="fr-CH">
                              <a:latin typeface="Cambria Math" panose="02040503050406030204" pitchFamily="18" charset="0"/>
                            </a:rPr>
                            <m:t>v</m:t>
                          </m:r>
                        </m:sub>
                      </m:sSub>
                      <m:r>
                        <a:rPr lang="fr-CH">
                          <a:latin typeface="Cambria Math" panose="02040503050406030204" pitchFamily="18" charset="0"/>
                        </a:rPr>
                        <m:t>=</m:t>
                      </m:r>
                      <m:d>
                        <m:dPr>
                          <m:ctrlPr>
                            <a:rPr lang="fr-CH" i="1">
                              <a:solidFill>
                                <a:schemeClr val="accent3">
                                  <a:lumMod val="60000"/>
                                  <a:lumOff val="40000"/>
                                </a:schemeClr>
                              </a:solidFill>
                              <a:latin typeface="Cambria Math" panose="02040503050406030204" pitchFamily="18" charset="0"/>
                            </a:rPr>
                          </m:ctrlPr>
                        </m:dPr>
                        <m:e>
                          <m:r>
                            <a:rPr lang="fr-CH">
                              <a:solidFill>
                                <a:schemeClr val="accent3">
                                  <a:lumMod val="60000"/>
                                  <a:lumOff val="40000"/>
                                </a:schemeClr>
                              </a:solidFill>
                              <a:latin typeface="Cambria Math" panose="02040503050406030204" pitchFamily="18" charset="0"/>
                            </a:rPr>
                            <m:t>1−</m:t>
                          </m:r>
                          <m:r>
                            <a:rPr lang="en-US">
                              <a:solidFill>
                                <a:schemeClr val="accent3">
                                  <a:lumMod val="60000"/>
                                  <a:lumOff val="40000"/>
                                </a:schemeClr>
                              </a:solidFill>
                              <a:latin typeface="Cambria Math" panose="02040503050406030204" pitchFamily="18" charset="0"/>
                            </a:rPr>
                            <m:t>𝛶</m:t>
                          </m:r>
                        </m:e>
                      </m:d>
                      <m:r>
                        <a:rPr lang="fr-CH">
                          <a:solidFill>
                            <a:schemeClr val="accent3">
                              <a:lumMod val="60000"/>
                              <a:lumOff val="40000"/>
                            </a:schemeClr>
                          </a:solidFill>
                          <a:latin typeface="Cambria Math" panose="02040503050406030204" pitchFamily="18" charset="0"/>
                        </a:rPr>
                        <m:t>.</m:t>
                      </m:r>
                      <m:sSup>
                        <m:sSupPr>
                          <m:ctrlPr>
                            <a:rPr lang="en-US" i="1">
                              <a:latin typeface="Cambria Math" panose="02040503050406030204" pitchFamily="18" charset="0"/>
                            </a:rPr>
                          </m:ctrlPr>
                        </m:sSupPr>
                        <m:e>
                          <m:r>
                            <m:rPr>
                              <m:sty m:val="p"/>
                            </m:rPr>
                            <a:rPr lang="en-US">
                              <a:latin typeface="Cambria Math" panose="02040503050406030204" pitchFamily="18" charset="0"/>
                            </a:rPr>
                            <m:t>θ</m:t>
                          </m:r>
                        </m:e>
                        <m:sup>
                          <m:r>
                            <a:rPr lang="en-US">
                              <a:latin typeface="Cambria Math" panose="02040503050406030204" pitchFamily="18" charset="0"/>
                            </a:rPr>
                            <m:t>′</m:t>
                          </m:r>
                        </m:sup>
                      </m:sSup>
                      <m:r>
                        <a:rPr lang="fr-CH">
                          <a:latin typeface="Cambria Math" panose="02040503050406030204" pitchFamily="18" charset="0"/>
                        </a:rPr>
                        <m:t>+</m:t>
                      </m:r>
                      <m:r>
                        <a:rPr lang="en-US">
                          <a:solidFill>
                            <a:schemeClr val="accent3">
                              <a:lumMod val="60000"/>
                              <a:lumOff val="40000"/>
                            </a:schemeClr>
                          </a:solidFill>
                          <a:latin typeface="Cambria Math" panose="02040503050406030204" pitchFamily="18" charset="0"/>
                        </a:rPr>
                        <m:t>𝛶</m:t>
                      </m:r>
                      <m:r>
                        <a:rPr lang="fr-CH">
                          <a:solidFill>
                            <a:schemeClr val="accent3">
                              <a:lumMod val="60000"/>
                              <a:lumOff val="40000"/>
                            </a:schemeClr>
                          </a:solidFill>
                          <a:latin typeface="Cambria Math" panose="02040503050406030204" pitchFamily="18" charset="0"/>
                        </a:rPr>
                        <m:t>.</m:t>
                      </m:r>
                      <m:r>
                        <a:rPr lang="fr-CH">
                          <a:latin typeface="Cambria Math" panose="02040503050406030204" pitchFamily="18" charset="0"/>
                        </a:rPr>
                        <m:t>𝑠</m:t>
                      </m:r>
                    </m:oMath>
                  </m:oMathPara>
                </a14:m>
                <a:endParaRPr lang="fr-CH" dirty="0" smtClean="0"/>
              </a:p>
              <a:p>
                <a:pPr marL="0" indent="0">
                  <a:buNone/>
                </a:pPr>
                <a:endParaRPr lang="fr-CH" dirty="0"/>
              </a:p>
              <a:p>
                <a:pPr marL="0" indent="0">
                  <a:buNone/>
                </a:pPr>
                <a:r>
                  <a:rPr lang="fr-CH" dirty="0" err="1"/>
                  <a:t>Observing</a:t>
                </a:r>
                <a:r>
                  <a:rPr lang="fr-CH" dirty="0"/>
                  <a:t> </a:t>
                </a:r>
                <a:r>
                  <a:rPr lang="fr-CH" dirty="0" err="1"/>
                  <a:t>neighboring</a:t>
                </a:r>
                <a:r>
                  <a:rPr lang="fr-CH" dirty="0"/>
                  <a:t> sale </a:t>
                </a:r>
                <a:r>
                  <a:rPr lang="fr-CH" dirty="0" err="1"/>
                  <a:t>may</a:t>
                </a:r>
                <a:r>
                  <a:rPr lang="fr-CH" dirty="0"/>
                  <a:t> </a:t>
                </a:r>
                <a:r>
                  <a:rPr lang="fr-CH" dirty="0" err="1"/>
                  <a:t>reduce</a:t>
                </a:r>
                <a:r>
                  <a:rPr lang="fr-CH" dirty="0"/>
                  <a:t> </a:t>
                </a:r>
                <a:r>
                  <a:rPr lang="fr-CH" dirty="0" err="1"/>
                  <a:t>mispricing</a:t>
                </a:r>
                <a:r>
                  <a:rPr lang="fr-CH" dirty="0"/>
                  <a:t>:</a:t>
                </a:r>
              </a:p>
              <a:p>
                <a:pPr marL="0" indent="0">
                  <a:buNone/>
                </a:pPr>
                <a:r>
                  <a:rPr lang="fr-CH" dirty="0">
                    <a:solidFill>
                      <a:schemeClr val="accent3">
                        <a:lumMod val="60000"/>
                        <a:lumOff val="40000"/>
                      </a:schemeClr>
                    </a:solidFill>
                  </a:rPr>
                  <a:t>	</a:t>
                </a:r>
                <a:r>
                  <a:rPr lang="fr-CH" dirty="0" err="1">
                    <a:solidFill>
                      <a:schemeClr val="accent3">
                        <a:lumMod val="60000"/>
                        <a:lumOff val="40000"/>
                      </a:schemeClr>
                    </a:solidFill>
                  </a:rPr>
                  <a:t>already</a:t>
                </a:r>
                <a:r>
                  <a:rPr lang="fr-CH" dirty="0">
                    <a:solidFill>
                      <a:schemeClr val="accent3">
                        <a:lumMod val="60000"/>
                        <a:lumOff val="40000"/>
                      </a:schemeClr>
                    </a:solidFill>
                  </a:rPr>
                  <a:t> </a:t>
                </a:r>
                <a:r>
                  <a:rPr lang="fr-CH" dirty="0" err="1">
                    <a:solidFill>
                      <a:schemeClr val="accent3">
                        <a:lumMod val="60000"/>
                        <a:lumOff val="40000"/>
                      </a:schemeClr>
                    </a:solidFill>
                  </a:rPr>
                  <a:t>reported</a:t>
                </a:r>
                <a:r>
                  <a:rPr lang="fr-CH" dirty="0">
                    <a:solidFill>
                      <a:schemeClr val="accent3">
                        <a:lumMod val="60000"/>
                        <a:lumOff val="40000"/>
                      </a:schemeClr>
                    </a:solidFill>
                  </a:rPr>
                  <a:t> in </a:t>
                </a:r>
                <a:r>
                  <a:rPr lang="fr-CH" dirty="0" err="1">
                    <a:solidFill>
                      <a:schemeClr val="accent3">
                        <a:lumMod val="60000"/>
                        <a:lumOff val="40000"/>
                      </a:schemeClr>
                    </a:solidFill>
                  </a:rPr>
                  <a:t>literature</a:t>
                </a:r>
                <a:endParaRPr lang="en-US" dirty="0">
                  <a:solidFill>
                    <a:schemeClr val="accent3">
                      <a:lumMod val="60000"/>
                      <a:lumOff val="40000"/>
                    </a:schemeClr>
                  </a:solidFill>
                </a:endParaRPr>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4294967295"/>
              </p:nvPr>
            </p:nvSpPr>
            <p:spPr>
              <a:xfrm>
                <a:off x="6445049" y="1515645"/>
                <a:ext cx="5422900" cy="4519395"/>
              </a:xfrm>
              <a:blipFill rotWithShape="0">
                <a:blip r:embed="rId4"/>
                <a:stretch>
                  <a:fillRect l="-785"/>
                </a:stretch>
              </a:blipFill>
              <a:ln>
                <a:solidFill>
                  <a:schemeClr val="accent3">
                    <a:lumMod val="60000"/>
                    <a:lumOff val="40000"/>
                  </a:schemeClr>
                </a:solidFill>
              </a:ln>
            </p:spPr>
            <p:txBody>
              <a:bodyPr/>
              <a:lstStyle/>
              <a:p>
                <a:r>
                  <a:rPr lang="en-US">
                    <a:noFill/>
                  </a:rPr>
                  <a:t> </a:t>
                </a:r>
              </a:p>
            </p:txBody>
          </p:sp>
        </mc:Fallback>
      </mc:AlternateContent>
      <p:sp>
        <p:nvSpPr>
          <p:cNvPr id="3" name="Rectangle 2"/>
          <p:cNvSpPr/>
          <p:nvPr/>
        </p:nvSpPr>
        <p:spPr>
          <a:xfrm>
            <a:off x="526180" y="771091"/>
            <a:ext cx="11341769" cy="369332"/>
          </a:xfrm>
          <a:prstGeom prst="rect">
            <a:avLst/>
          </a:prstGeom>
        </p:spPr>
        <p:txBody>
          <a:bodyPr wrap="square">
            <a:spAutoFit/>
          </a:bodyPr>
          <a:lstStyle/>
          <a:p>
            <a:pPr>
              <a:spcBef>
                <a:spcPts val="0"/>
              </a:spcBef>
            </a:pPr>
            <a:r>
              <a:rPr lang="en-US" dirty="0"/>
              <a:t>Based on Chang, Luo and Ren (2013); </a:t>
            </a:r>
            <a:r>
              <a:rPr lang="en-US" dirty="0" err="1"/>
              <a:t>Bokhari</a:t>
            </a:r>
            <a:r>
              <a:rPr lang="en-US" dirty="0"/>
              <a:t> and </a:t>
            </a:r>
            <a:r>
              <a:rPr lang="en-US" dirty="0" err="1"/>
              <a:t>Geltner</a:t>
            </a:r>
            <a:r>
              <a:rPr lang="en-US" dirty="0"/>
              <a:t> (2011); Shiller (2003);  </a:t>
            </a:r>
            <a:r>
              <a:rPr lang="en-US" dirty="0" err="1"/>
              <a:t>Northcraft</a:t>
            </a:r>
            <a:r>
              <a:rPr lang="en-US" dirty="0"/>
              <a:t> and Neale (1987)</a:t>
            </a:r>
          </a:p>
        </p:txBody>
      </p:sp>
    </p:spTree>
    <p:extLst>
      <p:ext uri="{BB962C8B-B14F-4D97-AF65-F5344CB8AC3E}">
        <p14:creationId xmlns:p14="http://schemas.microsoft.com/office/powerpoint/2010/main" val="665954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500"/>
                                        <p:tgtEl>
                                          <p:spTgt spid="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animEffect transition="in" filter="fade">
                                      <p:cBhvr>
                                        <p:cTn id="27" dur="500"/>
                                        <p:tgtEl>
                                          <p:spTgt spid="7">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8" end="8"/>
                                            </p:txEl>
                                          </p:spTgt>
                                        </p:tgtEl>
                                        <p:attrNameLst>
                                          <p:attrName>style.visibility</p:attrName>
                                        </p:attrNameLst>
                                      </p:cBhvr>
                                      <p:to>
                                        <p:strVal val="visible"/>
                                      </p:to>
                                    </p:set>
                                    <p:animEffect transition="in" filter="fade">
                                      <p:cBhvr>
                                        <p:cTn id="32" dur="500"/>
                                        <p:tgtEl>
                                          <p:spTgt spid="7">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fade">
                                      <p:cBhvr>
                                        <p:cTn id="37" dur="500"/>
                                        <p:tgtEl>
                                          <p:spTgt spid="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fade">
                                      <p:cBhvr>
                                        <p:cTn id="42" dur="500"/>
                                        <p:tgtEl>
                                          <p:spTgt spid="4">
                                            <p:txEl>
                                              <p:pRg st="2" end="2"/>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4">
                                            <p:txEl>
                                              <p:pRg st="3" end="3"/>
                                            </p:txEl>
                                          </p:spTgt>
                                        </p:tgtEl>
                                        <p:attrNameLst>
                                          <p:attrName>style.visibility</p:attrName>
                                        </p:attrNameLst>
                                      </p:cBhvr>
                                      <p:to>
                                        <p:strVal val="visible"/>
                                      </p:to>
                                    </p:set>
                                    <p:animEffect transition="in" filter="fade">
                                      <p:cBhvr>
                                        <p:cTn id="45" dur="500"/>
                                        <p:tgtEl>
                                          <p:spTgt spid="4">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
                                            <p:txEl>
                                              <p:pRg st="5" end="5"/>
                                            </p:txEl>
                                          </p:spTgt>
                                        </p:tgtEl>
                                        <p:attrNameLst>
                                          <p:attrName>style.visibility</p:attrName>
                                        </p:attrNameLst>
                                      </p:cBhvr>
                                      <p:to>
                                        <p:strVal val="visible"/>
                                      </p:to>
                                    </p:set>
                                    <p:animEffect transition="in" filter="fade">
                                      <p:cBhvr>
                                        <p:cTn id="50" dur="500"/>
                                        <p:tgtEl>
                                          <p:spTgt spid="4">
                                            <p:txEl>
                                              <p:pRg st="5" end="5"/>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4">
                                            <p:txEl>
                                              <p:pRg st="6" end="6"/>
                                            </p:txEl>
                                          </p:spTgt>
                                        </p:tgtEl>
                                        <p:attrNameLst>
                                          <p:attrName>style.visibility</p:attrName>
                                        </p:attrNameLst>
                                      </p:cBhvr>
                                      <p:to>
                                        <p:strVal val="visible"/>
                                      </p:to>
                                    </p:set>
                                    <p:animEffect transition="in" filter="fade">
                                      <p:cBhvr>
                                        <p:cTn id="5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15</a:t>
            </a:fld>
            <a:endParaRPr lang="fr-FR" dirty="0"/>
          </a:p>
        </p:txBody>
      </p:sp>
      <p:sp>
        <p:nvSpPr>
          <p:cNvPr id="5" name="Text Placeholder 4"/>
          <p:cNvSpPr>
            <a:spLocks noGrp="1"/>
          </p:cNvSpPr>
          <p:nvPr>
            <p:ph type="body" sz="quarter" idx="4294967295"/>
          </p:nvPr>
        </p:nvSpPr>
        <p:spPr>
          <a:xfrm>
            <a:off x="473825" y="587212"/>
            <a:ext cx="9798050" cy="533400"/>
          </a:xfrm>
          <a:prstGeom prst="rect">
            <a:avLst/>
          </a:prstGeom>
        </p:spPr>
        <p:txBody>
          <a:bodyPr>
            <a:normAutofit/>
          </a:bodyPr>
          <a:lstStyle/>
          <a:p>
            <a:pPr marL="0" indent="0">
              <a:buNone/>
            </a:pPr>
            <a:r>
              <a:rPr lang="fr-CH" sz="2800" cap="all" dirty="0" smtClean="0">
                <a:solidFill>
                  <a:schemeClr val="accent3">
                    <a:lumMod val="50000"/>
                  </a:schemeClr>
                </a:solidFill>
                <a:latin typeface="+mj-lt"/>
                <a:ea typeface="+mj-ea"/>
                <a:cs typeface="+mj-cs"/>
              </a:rPr>
              <a:t>Spatial </a:t>
            </a:r>
            <a:r>
              <a:rPr lang="fr-CH" sz="2800" cap="all" dirty="0" err="1" smtClean="0">
                <a:solidFill>
                  <a:schemeClr val="accent3">
                    <a:lumMod val="50000"/>
                  </a:schemeClr>
                </a:solidFill>
                <a:latin typeface="+mj-lt"/>
                <a:ea typeface="+mj-ea"/>
                <a:cs typeface="+mj-cs"/>
              </a:rPr>
              <a:t>Autoregression</a:t>
            </a:r>
            <a:r>
              <a:rPr lang="fr-CH" sz="2800" cap="all" dirty="0" smtClean="0">
                <a:solidFill>
                  <a:schemeClr val="accent3">
                    <a:lumMod val="50000"/>
                  </a:schemeClr>
                </a:solidFill>
                <a:latin typeface="+mj-lt"/>
                <a:ea typeface="+mj-ea"/>
                <a:cs typeface="+mj-cs"/>
              </a:rPr>
              <a:t>: Rational &amp; </a:t>
            </a:r>
            <a:r>
              <a:rPr lang="fr-CH" sz="2800" cap="all" dirty="0" err="1" smtClean="0">
                <a:solidFill>
                  <a:schemeClr val="accent3">
                    <a:lumMod val="50000"/>
                  </a:schemeClr>
                </a:solidFill>
                <a:latin typeface="+mj-lt"/>
                <a:ea typeface="+mj-ea"/>
                <a:cs typeface="+mj-cs"/>
              </a:rPr>
              <a:t>Anchored</a:t>
            </a:r>
            <a:endParaRPr lang="en-US" sz="2800" cap="all" dirty="0">
              <a:solidFill>
                <a:schemeClr val="accent3">
                  <a:lumMod val="50000"/>
                </a:schemeClr>
              </a:solidFill>
              <a:latin typeface="+mj-lt"/>
              <a:ea typeface="+mj-ea"/>
              <a:cs typeface="+mj-cs"/>
            </a:endParaRPr>
          </a:p>
        </p:txBody>
      </p:sp>
      <mc:AlternateContent xmlns:mc="http://schemas.openxmlformats.org/markup-compatibility/2006" xmlns:a14="http://schemas.microsoft.com/office/drawing/2010/main">
        <mc:Choice Requires="a14">
          <p:sp>
            <p:nvSpPr>
              <p:cNvPr id="7" name="Content Placeholder 3"/>
              <p:cNvSpPr>
                <a:spLocks noGrp="1"/>
              </p:cNvSpPr>
              <p:nvPr>
                <p:ph idx="4294967295"/>
              </p:nvPr>
            </p:nvSpPr>
            <p:spPr>
              <a:xfrm>
                <a:off x="473825" y="1251284"/>
                <a:ext cx="11029950" cy="4880009"/>
              </a:xfrm>
            </p:spPr>
            <p:txBody>
              <a:bodyPr>
                <a:normAutofit/>
              </a:bodyPr>
              <a:lstStyle/>
              <a:p>
                <a:pPr marL="0" indent="0">
                  <a:buNone/>
                </a:pPr>
                <a14:m>
                  <m:oMath xmlns:m="http://schemas.openxmlformats.org/officeDocument/2006/math">
                    <m:sSub>
                      <m:sSubPr>
                        <m:ctrlPr>
                          <a:rPr lang="en-US" sz="1900" i="1" smtClean="0">
                            <a:latin typeface="Cambria Math" panose="02040503050406030204" pitchFamily="18" charset="0"/>
                          </a:rPr>
                        </m:ctrlPr>
                      </m:sSubPr>
                      <m:e>
                        <m:r>
                          <a:rPr lang="fr-CH" sz="1900">
                            <a:latin typeface="Cambria Math" panose="02040503050406030204" pitchFamily="18" charset="0"/>
                          </a:rPr>
                          <m:t>𝐸</m:t>
                        </m:r>
                      </m:e>
                      <m:sub>
                        <m:r>
                          <m:rPr>
                            <m:sty m:val="p"/>
                          </m:rPr>
                          <a:rPr lang="fr-CH" sz="1900" b="0" i="0" smtClean="0">
                            <a:latin typeface="Cambria Math" panose="02040503050406030204" pitchFamily="18" charset="0"/>
                          </a:rPr>
                          <m:t>v</m:t>
                        </m:r>
                      </m:sub>
                    </m:sSub>
                    <m:r>
                      <a:rPr lang="fr-CH" sz="1900">
                        <a:latin typeface="Cambria Math" panose="02040503050406030204" pitchFamily="18" charset="0"/>
                      </a:rPr>
                      <m:t>=</m:t>
                    </m:r>
                    <m:d>
                      <m:dPr>
                        <m:ctrlPr>
                          <a:rPr lang="fr-CH" sz="1900" i="1">
                            <a:solidFill>
                              <a:schemeClr val="accent3">
                                <a:lumMod val="60000"/>
                                <a:lumOff val="40000"/>
                              </a:schemeClr>
                            </a:solidFill>
                            <a:latin typeface="Cambria Math" panose="02040503050406030204" pitchFamily="18" charset="0"/>
                          </a:rPr>
                        </m:ctrlPr>
                      </m:dPr>
                      <m:e>
                        <m:r>
                          <a:rPr lang="fr-CH" sz="1900">
                            <a:solidFill>
                              <a:schemeClr val="accent3">
                                <a:lumMod val="60000"/>
                                <a:lumOff val="40000"/>
                              </a:schemeClr>
                            </a:solidFill>
                            <a:latin typeface="Cambria Math" panose="02040503050406030204" pitchFamily="18" charset="0"/>
                          </a:rPr>
                          <m:t>1−</m:t>
                        </m:r>
                        <m:r>
                          <a:rPr lang="en-US" sz="1900">
                            <a:solidFill>
                              <a:schemeClr val="accent3">
                                <a:lumMod val="60000"/>
                                <a:lumOff val="40000"/>
                              </a:schemeClr>
                            </a:solidFill>
                            <a:latin typeface="Cambria Math" panose="02040503050406030204" pitchFamily="18" charset="0"/>
                          </a:rPr>
                          <m:t>𝛶</m:t>
                        </m:r>
                      </m:e>
                    </m:d>
                    <m:r>
                      <a:rPr lang="fr-CH" sz="1900">
                        <a:solidFill>
                          <a:schemeClr val="accent3">
                            <a:lumMod val="60000"/>
                            <a:lumOff val="40000"/>
                          </a:schemeClr>
                        </a:solidFill>
                        <a:latin typeface="Cambria Math" panose="02040503050406030204" pitchFamily="18" charset="0"/>
                      </a:rPr>
                      <m:t>.</m:t>
                    </m:r>
                    <m:sSup>
                      <m:sSupPr>
                        <m:ctrlPr>
                          <a:rPr lang="en-US" sz="1900" i="1">
                            <a:latin typeface="Cambria Math" panose="02040503050406030204" pitchFamily="18" charset="0"/>
                          </a:rPr>
                        </m:ctrlPr>
                      </m:sSupPr>
                      <m:e>
                        <m:r>
                          <m:rPr>
                            <m:sty m:val="p"/>
                          </m:rPr>
                          <a:rPr lang="en-US" sz="1900">
                            <a:latin typeface="Cambria Math" panose="02040503050406030204" pitchFamily="18" charset="0"/>
                          </a:rPr>
                          <m:t>θ</m:t>
                        </m:r>
                      </m:e>
                      <m:sup>
                        <m:r>
                          <a:rPr lang="en-US" sz="1900">
                            <a:latin typeface="Cambria Math" panose="02040503050406030204" pitchFamily="18" charset="0"/>
                          </a:rPr>
                          <m:t>′</m:t>
                        </m:r>
                      </m:sup>
                    </m:sSup>
                    <m:r>
                      <a:rPr lang="fr-CH" sz="1900">
                        <a:latin typeface="Cambria Math" panose="02040503050406030204" pitchFamily="18" charset="0"/>
                      </a:rPr>
                      <m:t>+</m:t>
                    </m:r>
                    <m:r>
                      <a:rPr lang="en-US" sz="1900">
                        <a:solidFill>
                          <a:schemeClr val="accent3">
                            <a:lumMod val="60000"/>
                            <a:lumOff val="40000"/>
                          </a:schemeClr>
                        </a:solidFill>
                        <a:latin typeface="Cambria Math" panose="02040503050406030204" pitchFamily="18" charset="0"/>
                      </a:rPr>
                      <m:t>𝛶</m:t>
                    </m:r>
                    <m:r>
                      <a:rPr lang="fr-CH" sz="1900">
                        <a:solidFill>
                          <a:schemeClr val="accent3">
                            <a:lumMod val="60000"/>
                            <a:lumOff val="40000"/>
                          </a:schemeClr>
                        </a:solidFill>
                        <a:latin typeface="Cambria Math" panose="02040503050406030204" pitchFamily="18" charset="0"/>
                      </a:rPr>
                      <m:t>.</m:t>
                    </m:r>
                    <m:r>
                      <a:rPr lang="fr-CH" sz="1900">
                        <a:latin typeface="Cambria Math" panose="02040503050406030204" pitchFamily="18" charset="0"/>
                      </a:rPr>
                      <m:t>𝑠</m:t>
                    </m:r>
                  </m:oMath>
                </a14:m>
                <a:r>
                  <a:rPr lang="en-US" sz="1900" i="1" dirty="0">
                    <a:solidFill>
                      <a:srgbClr val="006272"/>
                    </a:solidFill>
                    <a:latin typeface="Cambria Math" panose="02040503050406030204" pitchFamily="18" charset="0"/>
                  </a:rPr>
                  <a:t>	</a:t>
                </a:r>
                <a:endParaRPr lang="en-US" sz="1900" i="1" dirty="0" smtClean="0">
                  <a:solidFill>
                    <a:srgbClr val="006272"/>
                  </a:solidFill>
                  <a:latin typeface="Cambria Math" panose="02040503050406030204" pitchFamily="18" charset="0"/>
                </a:endParaRPr>
              </a:p>
              <a:p>
                <a:pPr marL="0" indent="0">
                  <a:buNone/>
                </a:pPr>
                <a:r>
                  <a:rPr lang="fr-CH" sz="1900" dirty="0"/>
                  <a:t>The </a:t>
                </a:r>
                <a:r>
                  <a:rPr lang="fr-CH" sz="1900" dirty="0" err="1"/>
                  <a:t>perceived</a:t>
                </a:r>
                <a:r>
                  <a:rPr lang="fr-CH" sz="1900" dirty="0"/>
                  <a:t> signal </a:t>
                </a:r>
                <a:r>
                  <a:rPr lang="fr-CH" sz="1900" dirty="0">
                    <a:solidFill>
                      <a:schemeClr val="accent3">
                        <a:lumMod val="60000"/>
                        <a:lumOff val="40000"/>
                      </a:schemeClr>
                    </a:solidFill>
                  </a:rPr>
                  <a:t>s</a:t>
                </a:r>
                <a:r>
                  <a:rPr lang="fr-CH" sz="1900" dirty="0"/>
                  <a:t> </a:t>
                </a:r>
                <a:r>
                  <a:rPr lang="fr-CH" sz="1900" dirty="0" err="1"/>
                  <a:t>somes</a:t>
                </a:r>
                <a:r>
                  <a:rPr lang="fr-CH" sz="1900" dirty="0"/>
                  <a:t> </a:t>
                </a:r>
                <a:r>
                  <a:rPr lang="fr-CH" sz="1900" dirty="0" err="1"/>
                  <a:t>some</a:t>
                </a:r>
                <a:r>
                  <a:rPr lang="fr-CH" sz="1900" dirty="0"/>
                  <a:t> spatial </a:t>
                </a:r>
                <a:r>
                  <a:rPr lang="fr-CH" sz="1900" dirty="0" err="1" smtClean="0"/>
                  <a:t>neighborhood</a:t>
                </a:r>
                <a:endParaRPr lang="fr-CH" sz="1900" dirty="0" smtClean="0"/>
              </a:p>
              <a:p>
                <a:pPr>
                  <a:buFont typeface="Wingdings" panose="05000000000000000000" pitchFamily="2" charset="2"/>
                  <a:buChar char="à"/>
                </a:pPr>
                <a14:m>
                  <m:oMath xmlns:m="http://schemas.openxmlformats.org/officeDocument/2006/math">
                    <m:r>
                      <a:rPr lang="en-US" sz="1900">
                        <a:solidFill>
                          <a:schemeClr val="accent3">
                            <a:lumMod val="60000"/>
                            <a:lumOff val="40000"/>
                          </a:schemeClr>
                        </a:solidFill>
                        <a:latin typeface="Cambria Math" panose="02040503050406030204" pitchFamily="18" charset="0"/>
                      </a:rPr>
                      <m:t>𝛶</m:t>
                    </m:r>
                    <m:r>
                      <a:rPr lang="en-US" sz="1900" i="1">
                        <a:solidFill>
                          <a:schemeClr val="accent3">
                            <a:lumMod val="60000"/>
                            <a:lumOff val="40000"/>
                          </a:schemeClr>
                        </a:solidFill>
                        <a:latin typeface="Cambria Math" panose="02040503050406030204" pitchFamily="18" charset="0"/>
                      </a:rPr>
                      <m:t> </m:t>
                    </m:r>
                  </m:oMath>
                </a14:m>
                <a:r>
                  <a:rPr lang="fr-CH" sz="1900" dirty="0" smtClean="0">
                    <a:solidFill>
                      <a:schemeClr val="accent3">
                        <a:lumMod val="60000"/>
                        <a:lumOff val="40000"/>
                      </a:schemeClr>
                    </a:solidFill>
                    <a:sym typeface="Wingdings" panose="05000000000000000000" pitchFamily="2" charset="2"/>
                  </a:rPr>
                  <a:t>= Spatial </a:t>
                </a:r>
                <a:r>
                  <a:rPr lang="fr-CH" sz="1900" dirty="0" err="1" smtClean="0">
                    <a:solidFill>
                      <a:schemeClr val="accent3">
                        <a:lumMod val="60000"/>
                        <a:lumOff val="40000"/>
                      </a:schemeClr>
                    </a:solidFill>
                    <a:sym typeface="Wingdings" panose="05000000000000000000" pitchFamily="2" charset="2"/>
                  </a:rPr>
                  <a:t>dependence</a:t>
                </a:r>
                <a:r>
                  <a:rPr lang="fr-CH" sz="1900" dirty="0" smtClean="0">
                    <a:solidFill>
                      <a:schemeClr val="accent3">
                        <a:lumMod val="60000"/>
                        <a:lumOff val="40000"/>
                      </a:schemeClr>
                    </a:solidFill>
                    <a:sym typeface="Wingdings" panose="05000000000000000000" pitchFamily="2" charset="2"/>
                  </a:rPr>
                  <a:t> </a:t>
                </a:r>
                <a:r>
                  <a:rPr lang="fr-CH" sz="1900" dirty="0" smtClean="0">
                    <a:sym typeface="Wingdings" panose="05000000000000000000" pitchFamily="2" charset="2"/>
                  </a:rPr>
                  <a:t>in Pricing</a:t>
                </a:r>
              </a:p>
              <a:p>
                <a:pPr>
                  <a:buFont typeface="Wingdings" panose="05000000000000000000" pitchFamily="2" charset="2"/>
                  <a:buChar char="à"/>
                </a:pPr>
                <a:endParaRPr lang="en-US" sz="1900" dirty="0"/>
              </a:p>
              <a:p>
                <a:pPr marL="0" indent="0">
                  <a:buNone/>
                </a:pPr>
                <a:r>
                  <a:rPr lang="fr-CH" sz="1900" dirty="0" err="1" smtClean="0"/>
                  <a:t>Anchoring</a:t>
                </a:r>
                <a:r>
                  <a:rPr lang="fr-CH" sz="1900" dirty="0" smtClean="0"/>
                  <a:t> infuses </a:t>
                </a:r>
                <a:r>
                  <a:rPr lang="fr-CH" sz="1900" dirty="0" err="1" smtClean="0"/>
                  <a:t>bias</a:t>
                </a:r>
                <a:r>
                  <a:rPr lang="fr-CH" sz="1900" dirty="0" smtClean="0"/>
                  <a:t> factor (</a:t>
                </a:r>
                <a14:m>
                  <m:oMath xmlns:m="http://schemas.openxmlformats.org/officeDocument/2006/math">
                    <m:r>
                      <a:rPr lang="en-US" sz="1900" i="1" smtClean="0">
                        <a:solidFill>
                          <a:schemeClr val="accent3">
                            <a:lumMod val="60000"/>
                            <a:lumOff val="40000"/>
                          </a:schemeClr>
                        </a:solidFill>
                        <a:latin typeface="Cambria Math" panose="02040503050406030204" pitchFamily="18" charset="0"/>
                      </a:rPr>
                      <m:t>𝝏</m:t>
                    </m:r>
                  </m:oMath>
                </a14:m>
                <a:r>
                  <a:rPr lang="fr-CH" sz="1900" dirty="0" smtClean="0"/>
                  <a:t>) in spatial propagation </a:t>
                </a:r>
                <a14:m>
                  <m:oMath xmlns:m="http://schemas.openxmlformats.org/officeDocument/2006/math">
                    <m:r>
                      <a:rPr lang="fr-CH" sz="1900" i="1">
                        <a:latin typeface="Cambria Math" panose="02040503050406030204" pitchFamily="18" charset="0"/>
                        <a:ea typeface="Cambria Math" panose="02040503050406030204" pitchFamily="18" charset="0"/>
                      </a:rPr>
                      <m:t>𝛾</m:t>
                    </m:r>
                  </m:oMath>
                </a14:m>
                <a:endParaRPr lang="fr-CH" sz="1900" i="1" dirty="0" smtClean="0">
                  <a:latin typeface="Cambria Math" panose="02040503050406030204" pitchFamily="18" charset="0"/>
                </a:endParaRPr>
              </a:p>
              <a:p>
                <a:pPr marL="0" indent="0">
                  <a:buNone/>
                </a:pPr>
                <a:r>
                  <a:rPr lang="fr-CH" sz="1900" dirty="0" err="1" smtClean="0"/>
                  <a:t>We</a:t>
                </a:r>
                <a:r>
                  <a:rPr lang="fr-CH" sz="1900" dirty="0" smtClean="0"/>
                  <a:t> </a:t>
                </a:r>
                <a:r>
                  <a:rPr lang="fr-CH" sz="1900" dirty="0" err="1"/>
                  <a:t>hypothesize</a:t>
                </a:r>
                <a:r>
                  <a:rPr lang="fr-CH" sz="1900" dirty="0"/>
                  <a:t> </a:t>
                </a:r>
                <a:r>
                  <a:rPr lang="fr-CH" sz="1900" dirty="0" err="1"/>
                  <a:t>two</a:t>
                </a:r>
                <a:r>
                  <a:rPr lang="fr-CH" sz="1900" dirty="0"/>
                  <a:t> </a:t>
                </a:r>
                <a:r>
                  <a:rPr lang="fr-CH" sz="1900" dirty="0" err="1" smtClean="0"/>
                  <a:t>exogenous</a:t>
                </a:r>
                <a:r>
                  <a:rPr lang="fr-CH" sz="1900" dirty="0" smtClean="0"/>
                  <a:t> components </a:t>
                </a:r>
                <a:r>
                  <a:rPr lang="fr-CH" sz="1900" dirty="0"/>
                  <a:t>of</a:t>
                </a:r>
                <a14:m>
                  <m:oMath xmlns:m="http://schemas.openxmlformats.org/officeDocument/2006/math">
                    <m:r>
                      <a:rPr lang="fr-CH" sz="1900" b="0" i="0" smtClean="0">
                        <a:solidFill>
                          <a:schemeClr val="accent3">
                            <a:lumMod val="60000"/>
                            <a:lumOff val="40000"/>
                          </a:schemeClr>
                        </a:solidFill>
                        <a:latin typeface="Cambria Math" panose="02040503050406030204" pitchFamily="18" charset="0"/>
                      </a:rPr>
                      <m:t> </m:t>
                    </m:r>
                    <m:r>
                      <a:rPr lang="en-US" sz="1900" i="1">
                        <a:solidFill>
                          <a:schemeClr val="accent3">
                            <a:lumMod val="60000"/>
                            <a:lumOff val="40000"/>
                          </a:schemeClr>
                        </a:solidFill>
                        <a:latin typeface="Cambria Math" panose="02040503050406030204" pitchFamily="18" charset="0"/>
                      </a:rPr>
                      <m:t>𝝏</m:t>
                    </m:r>
                  </m:oMath>
                </a14:m>
                <a:r>
                  <a:rPr lang="fr-CH" sz="1900" dirty="0"/>
                  <a:t>,</a:t>
                </a:r>
              </a:p>
              <a:p>
                <a:pPr marL="324000" lvl="1" indent="0">
                  <a:buNone/>
                </a:pPr>
                <a14:m>
                  <m:oMathPara xmlns:m="http://schemas.openxmlformats.org/officeDocument/2006/math">
                    <m:oMathParaPr>
                      <m:jc m:val="left"/>
                    </m:oMathParaPr>
                    <m:oMath xmlns:m="http://schemas.openxmlformats.org/officeDocument/2006/math">
                      <m:r>
                        <a:rPr lang="en-US" sz="1900">
                          <a:latin typeface="Cambria Math" panose="02040503050406030204" pitchFamily="18" charset="0"/>
                        </a:rPr>
                        <m:t>𝜔</m:t>
                      </m:r>
                      <m:r>
                        <a:rPr lang="fr-CH" sz="1900">
                          <a:latin typeface="Cambria Math" panose="02040503050406030204" pitchFamily="18" charset="0"/>
                        </a:rPr>
                        <m:t>=</m:t>
                      </m:r>
                      <m:r>
                        <m:rPr>
                          <m:sty m:val="p"/>
                        </m:rPr>
                        <a:rPr lang="fr-CH" sz="1900" b="0" i="0" smtClean="0">
                          <a:latin typeface="Cambria Math" panose="02040503050406030204" pitchFamily="18" charset="0"/>
                        </a:rPr>
                        <m:t>B</m:t>
                      </m:r>
                      <m:r>
                        <m:rPr>
                          <m:sty m:val="p"/>
                        </m:rPr>
                        <a:rPr lang="fr-CH" sz="1900" dirty="0">
                          <a:latin typeface="Cambria Math" panose="02040503050406030204" pitchFamily="18" charset="0"/>
                        </a:rPr>
                        <m:t>ias</m:t>
                      </m:r>
                      <m:r>
                        <a:rPr lang="fr-CH" sz="1900" dirty="0">
                          <a:latin typeface="Cambria Math" panose="02040503050406030204" pitchFamily="18" charset="0"/>
                        </a:rPr>
                        <m:t> </m:t>
                      </m:r>
                      <m:r>
                        <m:rPr>
                          <m:sty m:val="p"/>
                        </m:rPr>
                        <a:rPr lang="fr-CH" sz="1900" dirty="0">
                          <a:latin typeface="Cambria Math" panose="02040503050406030204" pitchFamily="18" charset="0"/>
                        </a:rPr>
                        <m:t>driven</m:t>
                      </m:r>
                      <m:r>
                        <a:rPr lang="fr-CH" sz="1900" dirty="0">
                          <a:latin typeface="Cambria Math" panose="02040503050406030204" pitchFamily="18" charset="0"/>
                        </a:rPr>
                        <m:t> </m:t>
                      </m:r>
                      <m:r>
                        <m:rPr>
                          <m:sty m:val="p"/>
                        </m:rPr>
                        <a:rPr lang="fr-CH" sz="1900" dirty="0">
                          <a:latin typeface="Cambria Math" panose="02040503050406030204" pitchFamily="18" charset="0"/>
                        </a:rPr>
                        <m:t>by</m:t>
                      </m:r>
                      <m:r>
                        <a:rPr lang="fr-CH" sz="1900" dirty="0">
                          <a:latin typeface="Cambria Math" panose="02040503050406030204" pitchFamily="18" charset="0"/>
                        </a:rPr>
                        <m:t> </m:t>
                      </m:r>
                      <m:r>
                        <m:rPr>
                          <m:sty m:val="p"/>
                        </m:rPr>
                        <a:rPr lang="fr-CH" sz="1900" dirty="0" smtClean="0">
                          <a:solidFill>
                            <a:schemeClr val="accent5">
                              <a:lumMod val="75000"/>
                            </a:schemeClr>
                          </a:solidFill>
                          <a:latin typeface="Cambria Math" panose="02040503050406030204" pitchFamily="18" charset="0"/>
                        </a:rPr>
                        <m:t>fundamental</m:t>
                      </m:r>
                      <m:r>
                        <a:rPr lang="fr-CH" sz="1900" dirty="0">
                          <a:latin typeface="Cambria Math" panose="02040503050406030204" pitchFamily="18" charset="0"/>
                        </a:rPr>
                        <m:t> </m:t>
                      </m:r>
                      <m:r>
                        <m:rPr>
                          <m:sty m:val="p"/>
                        </m:rPr>
                        <a:rPr lang="fr-CH" sz="1900" dirty="0">
                          <a:latin typeface="Cambria Math" panose="02040503050406030204" pitchFamily="18" charset="0"/>
                        </a:rPr>
                        <m:t>information</m:t>
                      </m:r>
                    </m:oMath>
                  </m:oMathPara>
                </a14:m>
                <a:endParaRPr lang="en-US" sz="1900" dirty="0"/>
              </a:p>
              <a:p>
                <a:pPr marL="324000" lvl="1" indent="0">
                  <a:buNone/>
                </a:pPr>
                <a14:m>
                  <m:oMath xmlns:m="http://schemas.openxmlformats.org/officeDocument/2006/math">
                    <m:r>
                      <a:rPr lang="fr-CH" sz="1900" b="0" i="1" smtClean="0">
                        <a:latin typeface="Cambria Math" panose="02040503050406030204" pitchFamily="18" charset="0"/>
                      </a:rPr>
                      <m:t>𝑝</m:t>
                    </m:r>
                    <m:r>
                      <a:rPr lang="fr-CH" sz="1900" i="1">
                        <a:latin typeface="Cambria Math" panose="02040503050406030204" pitchFamily="18" charset="0"/>
                      </a:rPr>
                      <m:t>=</m:t>
                    </m:r>
                  </m:oMath>
                </a14:m>
                <a:r>
                  <a:rPr lang="en-US" sz="1900" dirty="0"/>
                  <a:t> Bias driven by </a:t>
                </a:r>
                <a:r>
                  <a:rPr lang="en-US" sz="1900" dirty="0">
                    <a:solidFill>
                      <a:schemeClr val="accent5">
                        <a:lumMod val="75000"/>
                      </a:schemeClr>
                    </a:solidFill>
                  </a:rPr>
                  <a:t>irrational</a:t>
                </a:r>
                <a:r>
                  <a:rPr lang="en-US" sz="1900" dirty="0"/>
                  <a:t> sentiments</a:t>
                </a:r>
              </a:p>
              <a:p>
                <a:pPr marL="324000" lvl="1" indent="0">
                  <a:buNone/>
                </a:pPr>
                <a14:m>
                  <m:oMathPara xmlns:m="http://schemas.openxmlformats.org/officeDocument/2006/math">
                    <m:oMathParaPr>
                      <m:jc m:val="left"/>
                    </m:oMathParaPr>
                    <m:oMath xmlns:m="http://schemas.openxmlformats.org/officeDocument/2006/math">
                      <m:r>
                        <a:rPr lang="en-US" sz="1900" i="1">
                          <a:latin typeface="Cambria Math" panose="02040503050406030204" pitchFamily="18" charset="0"/>
                        </a:rPr>
                        <m:t>𝝏</m:t>
                      </m:r>
                      <m:r>
                        <a:rPr lang="en-US" sz="1900" i="1">
                          <a:latin typeface="Cambria Math" panose="02040503050406030204" pitchFamily="18" charset="0"/>
                        </a:rPr>
                        <m:t>= </m:t>
                      </m:r>
                      <m:r>
                        <a:rPr lang="en-US" sz="1900" i="1">
                          <a:latin typeface="Cambria Math" panose="02040503050406030204" pitchFamily="18" charset="0"/>
                        </a:rPr>
                        <m:t>𝜔</m:t>
                      </m:r>
                      <m:r>
                        <a:rPr lang="en-US" sz="1900" i="1">
                          <a:latin typeface="Cambria Math" panose="02040503050406030204" pitchFamily="18" charset="0"/>
                        </a:rPr>
                        <m:t>+</m:t>
                      </m:r>
                      <m:r>
                        <a:rPr lang="fr-CH" sz="1900" b="0" i="1" smtClean="0">
                          <a:latin typeface="Cambria Math" panose="02040503050406030204" pitchFamily="18" charset="0"/>
                        </a:rPr>
                        <m:t>𝑝</m:t>
                      </m:r>
                    </m:oMath>
                  </m:oMathPara>
                </a14:m>
                <a:endParaRPr lang="fr-CH" sz="1900" i="1" dirty="0" smtClean="0">
                  <a:latin typeface="Cambria Math" panose="02040503050406030204" pitchFamily="18" charset="0"/>
                </a:endParaRPr>
              </a:p>
              <a:p>
                <a:pPr marL="324000" lvl="1" indent="0">
                  <a:buNone/>
                </a:pPr>
                <a:endParaRPr lang="fr-CH" sz="1900" i="1" dirty="0">
                  <a:latin typeface="Cambria Math" panose="02040503050406030204" pitchFamily="18" charset="0"/>
                </a:endParaRPr>
              </a:p>
              <a:p>
                <a:pPr marL="0" indent="0">
                  <a:buNone/>
                </a:pPr>
                <a14:m>
                  <m:oMathPara xmlns:m="http://schemas.openxmlformats.org/officeDocument/2006/math">
                    <m:oMathParaPr>
                      <m:jc m:val="left"/>
                    </m:oMathParaPr>
                    <m:oMath xmlns:m="http://schemas.openxmlformats.org/officeDocument/2006/math">
                      <m:sSub>
                        <m:sSubPr>
                          <m:ctrlPr>
                            <a:rPr lang="en-US" sz="2800" i="1">
                              <a:solidFill>
                                <a:srgbClr val="006272"/>
                              </a:solidFill>
                              <a:latin typeface="Cambria Math" panose="02040503050406030204" pitchFamily="18" charset="0"/>
                            </a:rPr>
                          </m:ctrlPr>
                        </m:sSubPr>
                        <m:e>
                          <m:r>
                            <a:rPr lang="fr-CH" sz="2800" i="1">
                              <a:solidFill>
                                <a:srgbClr val="006272"/>
                              </a:solidFill>
                              <a:latin typeface="Cambria Math" panose="02040503050406030204" pitchFamily="18" charset="0"/>
                            </a:rPr>
                            <m:t>𝐸</m:t>
                          </m:r>
                        </m:e>
                        <m:sub>
                          <m:r>
                            <a:rPr lang="fr-CH" sz="2800" b="0" i="1" smtClean="0">
                              <a:solidFill>
                                <a:srgbClr val="006272"/>
                              </a:solidFill>
                              <a:latin typeface="Cambria Math" panose="02040503050406030204" pitchFamily="18" charset="0"/>
                            </a:rPr>
                            <m:t>𝑣</m:t>
                          </m:r>
                        </m:sub>
                      </m:sSub>
                      <m:r>
                        <a:rPr lang="fr-CH" sz="2800" i="1">
                          <a:solidFill>
                            <a:srgbClr val="006272"/>
                          </a:solidFill>
                          <a:latin typeface="Cambria Math" panose="02040503050406030204" pitchFamily="18" charset="0"/>
                        </a:rPr>
                        <m:t>=</m:t>
                      </m:r>
                      <m:d>
                        <m:dPr>
                          <m:ctrlPr>
                            <a:rPr lang="fr-CH" sz="2800" i="1">
                              <a:solidFill>
                                <a:srgbClr val="006272"/>
                              </a:solidFill>
                              <a:latin typeface="Cambria Math" panose="02040503050406030204" pitchFamily="18" charset="0"/>
                            </a:rPr>
                          </m:ctrlPr>
                        </m:dPr>
                        <m:e>
                          <m:r>
                            <a:rPr lang="fr-CH" sz="2800" i="1">
                              <a:solidFill>
                                <a:srgbClr val="006272"/>
                              </a:solidFill>
                              <a:latin typeface="Cambria Math" panose="02040503050406030204" pitchFamily="18" charset="0"/>
                            </a:rPr>
                            <m:t>1−</m:t>
                          </m:r>
                          <m:r>
                            <a:rPr lang="fr-CH" sz="2800" i="1">
                              <a:solidFill>
                                <a:srgbClr val="006272"/>
                              </a:solidFill>
                              <a:latin typeface="Cambria Math" panose="02040503050406030204" pitchFamily="18" charset="0"/>
                            </a:rPr>
                            <m:t>𝛾</m:t>
                          </m:r>
                        </m:e>
                      </m:d>
                      <m:sSup>
                        <m:sSupPr>
                          <m:ctrlPr>
                            <a:rPr lang="en-US" sz="2800" i="1">
                              <a:latin typeface="Cambria Math" panose="02040503050406030204" pitchFamily="18" charset="0"/>
                            </a:rPr>
                          </m:ctrlPr>
                        </m:sSupPr>
                        <m:e>
                          <m:r>
                            <a:rPr lang="fr-CH" sz="2800">
                              <a:latin typeface="Cambria Math" panose="02040503050406030204" pitchFamily="18" charset="0"/>
                            </a:rPr>
                            <m:t>.</m:t>
                          </m:r>
                          <m:r>
                            <m:rPr>
                              <m:sty m:val="p"/>
                            </m:rPr>
                            <a:rPr lang="en-US" sz="2800">
                              <a:latin typeface="Cambria Math" panose="02040503050406030204" pitchFamily="18" charset="0"/>
                            </a:rPr>
                            <m:t>θ</m:t>
                          </m:r>
                        </m:e>
                        <m:sup>
                          <m:r>
                            <a:rPr lang="en-US" sz="2800">
                              <a:latin typeface="Cambria Math" panose="02040503050406030204" pitchFamily="18" charset="0"/>
                            </a:rPr>
                            <m:t>′</m:t>
                          </m:r>
                        </m:sup>
                      </m:sSup>
                      <m:r>
                        <a:rPr lang="fr-CH" sz="2800" i="1">
                          <a:solidFill>
                            <a:srgbClr val="006272"/>
                          </a:solidFill>
                          <a:latin typeface="Cambria Math" panose="02040503050406030204" pitchFamily="18" charset="0"/>
                        </a:rPr>
                        <m:t>+</m:t>
                      </m:r>
                      <m:d>
                        <m:dPr>
                          <m:ctrlPr>
                            <a:rPr lang="fr-CH" sz="2800" i="1" smtClean="0">
                              <a:solidFill>
                                <a:schemeClr val="accent3">
                                  <a:lumMod val="60000"/>
                                  <a:lumOff val="40000"/>
                                </a:schemeClr>
                              </a:solidFill>
                              <a:latin typeface="Cambria Math" panose="02040503050406030204" pitchFamily="18" charset="0"/>
                            </a:rPr>
                          </m:ctrlPr>
                        </m:dPr>
                        <m:e>
                          <m:r>
                            <a:rPr lang="en-US" sz="2800" i="1">
                              <a:solidFill>
                                <a:schemeClr val="accent3">
                                  <a:lumMod val="60000"/>
                                  <a:lumOff val="40000"/>
                                </a:schemeClr>
                              </a:solidFill>
                              <a:latin typeface="Cambria Math" panose="02040503050406030204" pitchFamily="18" charset="0"/>
                            </a:rPr>
                            <m:t>𝝏</m:t>
                          </m:r>
                          <m:r>
                            <a:rPr lang="fr-CH" sz="2800" i="1">
                              <a:solidFill>
                                <a:schemeClr val="accent3">
                                  <a:lumMod val="60000"/>
                                  <a:lumOff val="40000"/>
                                </a:schemeClr>
                              </a:solidFill>
                              <a:latin typeface="Cambria Math" panose="02040503050406030204" pitchFamily="18" charset="0"/>
                            </a:rPr>
                            <m:t>−</m:t>
                          </m:r>
                          <m:r>
                            <a:rPr lang="fr-CH" sz="2800" b="0" i="1" smtClean="0">
                              <a:solidFill>
                                <a:schemeClr val="accent3">
                                  <a:lumMod val="60000"/>
                                  <a:lumOff val="40000"/>
                                </a:schemeClr>
                              </a:solidFill>
                              <a:latin typeface="Cambria Math" panose="02040503050406030204" pitchFamily="18" charset="0"/>
                            </a:rPr>
                            <m:t>𝑝</m:t>
                          </m:r>
                        </m:e>
                      </m:d>
                      <m:r>
                        <a:rPr lang="fr-CH" sz="2800" i="1">
                          <a:solidFill>
                            <a:schemeClr val="accent3">
                              <a:lumMod val="60000"/>
                              <a:lumOff val="40000"/>
                            </a:schemeClr>
                          </a:solidFill>
                          <a:latin typeface="Cambria Math" panose="02040503050406030204" pitchFamily="18" charset="0"/>
                        </a:rPr>
                        <m:t>.</m:t>
                      </m:r>
                      <m:r>
                        <a:rPr lang="fr-CH" sz="2800" i="1">
                          <a:solidFill>
                            <a:srgbClr val="006272"/>
                          </a:solidFill>
                          <a:latin typeface="Cambria Math" panose="02040503050406030204" pitchFamily="18" charset="0"/>
                        </a:rPr>
                        <m:t>𝛾</m:t>
                      </m:r>
                      <m:r>
                        <a:rPr lang="fr-CH" sz="2800" i="1">
                          <a:solidFill>
                            <a:srgbClr val="006272"/>
                          </a:solidFill>
                          <a:latin typeface="Cambria Math" panose="02040503050406030204" pitchFamily="18" charset="0"/>
                        </a:rPr>
                        <m:t>.</m:t>
                      </m:r>
                      <m:r>
                        <a:rPr lang="fr-CH" sz="2800" i="1">
                          <a:latin typeface="Cambria Math" panose="02040503050406030204" pitchFamily="18" charset="0"/>
                        </a:rPr>
                        <m:t>𝑠</m:t>
                      </m:r>
                      <m:r>
                        <a:rPr lang="fr-CH" sz="2800" i="1">
                          <a:solidFill>
                            <a:srgbClr val="006272"/>
                          </a:solidFill>
                          <a:latin typeface="Cambria Math" panose="02040503050406030204" pitchFamily="18" charset="0"/>
                        </a:rPr>
                        <m:t>+</m:t>
                      </m:r>
                      <m:d>
                        <m:dPr>
                          <m:ctrlPr>
                            <a:rPr lang="fr-CH" sz="2800" i="1">
                              <a:solidFill>
                                <a:srgbClr val="006272"/>
                              </a:solidFill>
                              <a:latin typeface="Cambria Math" panose="02040503050406030204" pitchFamily="18" charset="0"/>
                            </a:rPr>
                          </m:ctrlPr>
                        </m:dPr>
                        <m:e>
                          <m:r>
                            <a:rPr lang="fr-CH" sz="2800" b="0" i="1" smtClean="0">
                              <a:solidFill>
                                <a:schemeClr val="accent3">
                                  <a:lumMod val="60000"/>
                                  <a:lumOff val="40000"/>
                                </a:schemeClr>
                              </a:solidFill>
                              <a:latin typeface="Cambria Math" panose="02040503050406030204" pitchFamily="18" charset="0"/>
                            </a:rPr>
                            <m:t>𝑝</m:t>
                          </m:r>
                        </m:e>
                      </m:d>
                      <m:r>
                        <a:rPr lang="fr-CH" sz="2800" i="1">
                          <a:solidFill>
                            <a:srgbClr val="006272"/>
                          </a:solidFill>
                          <a:latin typeface="Cambria Math" panose="02040503050406030204" pitchFamily="18" charset="0"/>
                        </a:rPr>
                        <m:t>.</m:t>
                      </m:r>
                      <m:r>
                        <a:rPr lang="fr-CH" sz="2800" i="1">
                          <a:solidFill>
                            <a:srgbClr val="006272"/>
                          </a:solidFill>
                          <a:latin typeface="Cambria Math" panose="02040503050406030204" pitchFamily="18" charset="0"/>
                        </a:rPr>
                        <m:t>𝛾</m:t>
                      </m:r>
                      <m:r>
                        <a:rPr lang="fr-CH" sz="2800" i="1">
                          <a:solidFill>
                            <a:srgbClr val="006272"/>
                          </a:solidFill>
                          <a:latin typeface="Cambria Math" panose="02040503050406030204" pitchFamily="18" charset="0"/>
                        </a:rPr>
                        <m:t>.</m:t>
                      </m:r>
                      <m:r>
                        <a:rPr lang="fr-CH" sz="2800" i="1">
                          <a:latin typeface="Cambria Math" panose="02040503050406030204" pitchFamily="18" charset="0"/>
                        </a:rPr>
                        <m:t>𝑠</m:t>
                      </m:r>
                    </m:oMath>
                  </m:oMathPara>
                </a14:m>
                <a:endParaRPr lang="en-US" sz="1900" dirty="0">
                  <a:solidFill>
                    <a:srgbClr val="0070C0"/>
                  </a:solidFill>
                </a:endParaRPr>
              </a:p>
            </p:txBody>
          </p:sp>
        </mc:Choice>
        <mc:Fallback xmlns="">
          <p:sp>
            <p:nvSpPr>
              <p:cNvPr id="7" name="Content Placeholder 3"/>
              <p:cNvSpPr>
                <a:spLocks noGrp="1" noRot="1" noChangeAspect="1" noMove="1" noResize="1" noEditPoints="1" noAdjustHandles="1" noChangeArrowheads="1" noChangeShapeType="1" noTextEdit="1"/>
              </p:cNvSpPr>
              <p:nvPr>
                <p:ph idx="4294967295"/>
              </p:nvPr>
            </p:nvSpPr>
            <p:spPr>
              <a:xfrm>
                <a:off x="473825" y="1251284"/>
                <a:ext cx="11029950" cy="4880009"/>
              </a:xfrm>
              <a:blipFill rotWithShape="0">
                <a:blip r:embed="rId2"/>
                <a:stretch>
                  <a:fillRect l="-553"/>
                </a:stretch>
              </a:blipFill>
            </p:spPr>
            <p:txBody>
              <a:bodyPr/>
              <a:lstStyle/>
              <a:p>
                <a:r>
                  <a:rPr lang="en-US">
                    <a:noFill/>
                  </a:rPr>
                  <a:t> </a:t>
                </a:r>
              </a:p>
            </p:txBody>
          </p:sp>
        </mc:Fallback>
      </mc:AlternateContent>
    </p:spTree>
    <p:extLst>
      <p:ext uri="{BB962C8B-B14F-4D97-AF65-F5344CB8AC3E}">
        <p14:creationId xmlns:p14="http://schemas.microsoft.com/office/powerpoint/2010/main" val="26575157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48640" y="4475748"/>
            <a:ext cx="1678345" cy="64489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 name="Rectangle 6"/>
          <p:cNvSpPr/>
          <p:nvPr/>
        </p:nvSpPr>
        <p:spPr>
          <a:xfrm>
            <a:off x="2491337" y="4475748"/>
            <a:ext cx="3100939" cy="64489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985307" y="4475748"/>
            <a:ext cx="858252" cy="6448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Rectangle 2"/>
              <p:cNvSpPr/>
              <p:nvPr/>
            </p:nvSpPr>
            <p:spPr>
              <a:xfrm>
                <a:off x="473824" y="1275944"/>
                <a:ext cx="11153493" cy="4078039"/>
              </a:xfrm>
              <a:prstGeom prst="rect">
                <a:avLst/>
              </a:prstGeom>
            </p:spPr>
            <p:txBody>
              <a:bodyPr wrap="square">
                <a:spAutoFit/>
              </a:bodyPr>
              <a:lstStyle/>
              <a:p>
                <a:endParaRPr lang="fr-CH" dirty="0" smtClean="0"/>
              </a:p>
              <a:p>
                <a:pPr/>
                <a14:m>
                  <m:oMathPara xmlns:m="http://schemas.openxmlformats.org/officeDocument/2006/math">
                    <m:oMathParaPr>
                      <m:jc m:val="left"/>
                    </m:oMathParaPr>
                    <m:oMath xmlns:m="http://schemas.openxmlformats.org/officeDocument/2006/math">
                      <m:sSub>
                        <m:sSubPr>
                          <m:ctrlPr>
                            <a:rPr lang="en-US" i="1">
                              <a:solidFill>
                                <a:srgbClr val="006272"/>
                              </a:solidFill>
                              <a:latin typeface="Cambria Math" panose="02040503050406030204" pitchFamily="18" charset="0"/>
                            </a:rPr>
                          </m:ctrlPr>
                        </m:sSubPr>
                        <m:e>
                          <m:r>
                            <a:rPr lang="fr-CH" i="1">
                              <a:solidFill>
                                <a:srgbClr val="006272"/>
                              </a:solidFill>
                              <a:latin typeface="Cambria Math" panose="02040503050406030204" pitchFamily="18" charset="0"/>
                            </a:rPr>
                            <m:t>𝐸</m:t>
                          </m:r>
                        </m:e>
                        <m:sub>
                          <m:r>
                            <a:rPr lang="fr-CH" i="1">
                              <a:solidFill>
                                <a:srgbClr val="006272"/>
                              </a:solidFill>
                              <a:latin typeface="Cambria Math" panose="02040503050406030204" pitchFamily="18" charset="0"/>
                            </a:rPr>
                            <m:t>𝑣</m:t>
                          </m:r>
                        </m:sub>
                      </m:sSub>
                      <m:r>
                        <a:rPr lang="fr-CH" i="1">
                          <a:solidFill>
                            <a:srgbClr val="006272"/>
                          </a:solidFill>
                          <a:latin typeface="Cambria Math" panose="02040503050406030204" pitchFamily="18" charset="0"/>
                        </a:rPr>
                        <m:t>=</m:t>
                      </m:r>
                      <m:d>
                        <m:dPr>
                          <m:ctrlPr>
                            <a:rPr lang="fr-CH" i="1">
                              <a:solidFill>
                                <a:srgbClr val="006272"/>
                              </a:solidFill>
                              <a:latin typeface="Cambria Math" panose="02040503050406030204" pitchFamily="18" charset="0"/>
                            </a:rPr>
                          </m:ctrlPr>
                        </m:dPr>
                        <m:e>
                          <m:r>
                            <a:rPr lang="fr-CH" i="1">
                              <a:solidFill>
                                <a:srgbClr val="006272"/>
                              </a:solidFill>
                              <a:latin typeface="Cambria Math" panose="02040503050406030204" pitchFamily="18" charset="0"/>
                            </a:rPr>
                            <m:t>1−</m:t>
                          </m:r>
                          <m:r>
                            <a:rPr lang="fr-CH" i="1">
                              <a:solidFill>
                                <a:srgbClr val="006272"/>
                              </a:solidFill>
                              <a:latin typeface="Cambria Math" panose="02040503050406030204" pitchFamily="18" charset="0"/>
                            </a:rPr>
                            <m:t>𝛾</m:t>
                          </m:r>
                        </m:e>
                      </m:d>
                      <m:sSup>
                        <m:sSupPr>
                          <m:ctrlPr>
                            <a:rPr lang="en-US" i="1">
                              <a:latin typeface="Cambria Math" panose="02040503050406030204" pitchFamily="18" charset="0"/>
                            </a:rPr>
                          </m:ctrlPr>
                        </m:sSupPr>
                        <m:e>
                          <m:r>
                            <a:rPr lang="fr-CH">
                              <a:latin typeface="Cambria Math" panose="02040503050406030204" pitchFamily="18" charset="0"/>
                            </a:rPr>
                            <m:t>.</m:t>
                          </m:r>
                          <m:r>
                            <m:rPr>
                              <m:sty m:val="p"/>
                            </m:rPr>
                            <a:rPr lang="en-US">
                              <a:latin typeface="Cambria Math" panose="02040503050406030204" pitchFamily="18" charset="0"/>
                            </a:rPr>
                            <m:t>θ</m:t>
                          </m:r>
                        </m:e>
                        <m:sup>
                          <m:r>
                            <a:rPr lang="en-US">
                              <a:latin typeface="Cambria Math" panose="02040503050406030204" pitchFamily="18" charset="0"/>
                            </a:rPr>
                            <m:t>′</m:t>
                          </m:r>
                        </m:sup>
                      </m:sSup>
                      <m:r>
                        <a:rPr lang="fr-CH" i="1">
                          <a:solidFill>
                            <a:srgbClr val="006272"/>
                          </a:solidFill>
                          <a:latin typeface="Cambria Math" panose="02040503050406030204" pitchFamily="18" charset="0"/>
                        </a:rPr>
                        <m:t>+</m:t>
                      </m:r>
                      <m:d>
                        <m:dPr>
                          <m:ctrlPr>
                            <a:rPr lang="fr-CH" i="1">
                              <a:solidFill>
                                <a:schemeClr val="accent3">
                                  <a:lumMod val="60000"/>
                                  <a:lumOff val="40000"/>
                                </a:schemeClr>
                              </a:solidFill>
                              <a:latin typeface="Cambria Math" panose="02040503050406030204" pitchFamily="18" charset="0"/>
                            </a:rPr>
                          </m:ctrlPr>
                        </m:dPr>
                        <m:e>
                          <m:r>
                            <a:rPr lang="en-US" i="1">
                              <a:solidFill>
                                <a:schemeClr val="accent3">
                                  <a:lumMod val="60000"/>
                                  <a:lumOff val="40000"/>
                                </a:schemeClr>
                              </a:solidFill>
                              <a:latin typeface="Cambria Math" panose="02040503050406030204" pitchFamily="18" charset="0"/>
                            </a:rPr>
                            <m:t>𝝏</m:t>
                          </m:r>
                          <m:r>
                            <a:rPr lang="fr-CH" i="1">
                              <a:solidFill>
                                <a:schemeClr val="accent3">
                                  <a:lumMod val="60000"/>
                                  <a:lumOff val="40000"/>
                                </a:schemeClr>
                              </a:solidFill>
                              <a:latin typeface="Cambria Math" panose="02040503050406030204" pitchFamily="18" charset="0"/>
                            </a:rPr>
                            <m:t>−</m:t>
                          </m:r>
                          <m:r>
                            <a:rPr lang="fr-CH" i="1">
                              <a:solidFill>
                                <a:schemeClr val="accent3">
                                  <a:lumMod val="60000"/>
                                  <a:lumOff val="40000"/>
                                </a:schemeClr>
                              </a:solidFill>
                              <a:latin typeface="Cambria Math" panose="02040503050406030204" pitchFamily="18" charset="0"/>
                            </a:rPr>
                            <m:t>𝑝</m:t>
                          </m:r>
                        </m:e>
                      </m:d>
                      <m:r>
                        <a:rPr lang="fr-CH" i="1">
                          <a:solidFill>
                            <a:schemeClr val="accent3">
                              <a:lumMod val="60000"/>
                              <a:lumOff val="40000"/>
                            </a:schemeClr>
                          </a:solidFill>
                          <a:latin typeface="Cambria Math" panose="02040503050406030204" pitchFamily="18" charset="0"/>
                        </a:rPr>
                        <m:t>.</m:t>
                      </m:r>
                      <m:r>
                        <a:rPr lang="fr-CH" i="1">
                          <a:solidFill>
                            <a:srgbClr val="006272"/>
                          </a:solidFill>
                          <a:latin typeface="Cambria Math" panose="02040503050406030204" pitchFamily="18" charset="0"/>
                        </a:rPr>
                        <m:t>𝛾</m:t>
                      </m:r>
                      <m:r>
                        <a:rPr lang="fr-CH" i="1">
                          <a:solidFill>
                            <a:srgbClr val="006272"/>
                          </a:solidFill>
                          <a:latin typeface="Cambria Math" panose="02040503050406030204" pitchFamily="18" charset="0"/>
                        </a:rPr>
                        <m:t>.</m:t>
                      </m:r>
                      <m:r>
                        <a:rPr lang="fr-CH" i="1">
                          <a:latin typeface="Cambria Math" panose="02040503050406030204" pitchFamily="18" charset="0"/>
                        </a:rPr>
                        <m:t>𝑠</m:t>
                      </m:r>
                      <m:r>
                        <a:rPr lang="fr-CH" i="1">
                          <a:solidFill>
                            <a:srgbClr val="006272"/>
                          </a:solidFill>
                          <a:latin typeface="Cambria Math" panose="02040503050406030204" pitchFamily="18" charset="0"/>
                        </a:rPr>
                        <m:t>+</m:t>
                      </m:r>
                      <m:d>
                        <m:dPr>
                          <m:ctrlPr>
                            <a:rPr lang="fr-CH" i="1">
                              <a:solidFill>
                                <a:srgbClr val="006272"/>
                              </a:solidFill>
                              <a:latin typeface="Cambria Math" panose="02040503050406030204" pitchFamily="18" charset="0"/>
                            </a:rPr>
                          </m:ctrlPr>
                        </m:dPr>
                        <m:e>
                          <m:r>
                            <a:rPr lang="fr-CH" i="1">
                              <a:solidFill>
                                <a:schemeClr val="accent3">
                                  <a:lumMod val="60000"/>
                                  <a:lumOff val="40000"/>
                                </a:schemeClr>
                              </a:solidFill>
                              <a:latin typeface="Cambria Math" panose="02040503050406030204" pitchFamily="18" charset="0"/>
                            </a:rPr>
                            <m:t>𝑝</m:t>
                          </m:r>
                        </m:e>
                      </m:d>
                      <m:r>
                        <a:rPr lang="fr-CH" i="1">
                          <a:solidFill>
                            <a:srgbClr val="006272"/>
                          </a:solidFill>
                          <a:latin typeface="Cambria Math" panose="02040503050406030204" pitchFamily="18" charset="0"/>
                        </a:rPr>
                        <m:t>.</m:t>
                      </m:r>
                      <m:r>
                        <a:rPr lang="fr-CH" i="1">
                          <a:solidFill>
                            <a:srgbClr val="006272"/>
                          </a:solidFill>
                          <a:latin typeface="Cambria Math" panose="02040503050406030204" pitchFamily="18" charset="0"/>
                        </a:rPr>
                        <m:t>𝛾</m:t>
                      </m:r>
                      <m:r>
                        <a:rPr lang="fr-CH" i="1">
                          <a:solidFill>
                            <a:srgbClr val="006272"/>
                          </a:solidFill>
                          <a:latin typeface="Cambria Math" panose="02040503050406030204" pitchFamily="18" charset="0"/>
                        </a:rPr>
                        <m:t>.</m:t>
                      </m:r>
                      <m:r>
                        <a:rPr lang="fr-CH" i="1">
                          <a:latin typeface="Cambria Math" panose="02040503050406030204" pitchFamily="18" charset="0"/>
                        </a:rPr>
                        <m:t>𝑠</m:t>
                      </m:r>
                    </m:oMath>
                  </m:oMathPara>
                </a14:m>
                <a:endParaRPr lang="fr-CH" dirty="0" smtClean="0"/>
              </a:p>
              <a:p>
                <a:endParaRPr lang="en-US" dirty="0">
                  <a:solidFill>
                    <a:srgbClr val="0070C0"/>
                  </a:solidFill>
                </a:endParaRPr>
              </a:p>
              <a:p>
                <a:r>
                  <a:rPr lang="fr-CH" dirty="0" smtClean="0"/>
                  <a:t>The </a:t>
                </a:r>
                <a:r>
                  <a:rPr lang="fr-CH" dirty="0" err="1"/>
                  <a:t>perceived</a:t>
                </a:r>
                <a:r>
                  <a:rPr lang="fr-CH" dirty="0"/>
                  <a:t> </a:t>
                </a:r>
                <a:r>
                  <a:rPr lang="fr-CH" dirty="0" smtClean="0"/>
                  <a:t>signal </a:t>
                </a:r>
                <a:r>
                  <a:rPr lang="fr-CH" dirty="0" err="1"/>
                  <a:t>may</a:t>
                </a:r>
                <a:r>
                  <a:rPr lang="fr-CH" dirty="0"/>
                  <a:t> </a:t>
                </a:r>
                <a:r>
                  <a:rPr lang="fr-CH" dirty="0" err="1"/>
                  <a:t>contain</a:t>
                </a:r>
                <a:r>
                  <a:rPr lang="fr-CH" dirty="0"/>
                  <a:t> </a:t>
                </a:r>
                <a:r>
                  <a:rPr lang="fr-CH" dirty="0" err="1"/>
                  <a:t>some</a:t>
                </a:r>
                <a:r>
                  <a:rPr lang="fr-CH" dirty="0"/>
                  <a:t> noise (</a:t>
                </a:r>
                <a:r>
                  <a:rPr lang="fr-CH" dirty="0" err="1">
                    <a:solidFill>
                      <a:srgbClr val="006272"/>
                    </a:solidFill>
                  </a:rPr>
                  <a:t>mispricing</a:t>
                </a:r>
                <a:r>
                  <a:rPr lang="fr-CH" dirty="0">
                    <a:solidFill>
                      <a:srgbClr val="006272"/>
                    </a:solidFill>
                  </a:rPr>
                  <a:t> =</a:t>
                </a:r>
                <a14:m>
                  <m:oMath xmlns:m="http://schemas.openxmlformats.org/officeDocument/2006/math">
                    <m:r>
                      <a:rPr lang="fr-CH">
                        <a:solidFill>
                          <a:srgbClr val="006272"/>
                        </a:solidFill>
                        <a:latin typeface="Cambria Math" panose="02040503050406030204" pitchFamily="18" charset="0"/>
                      </a:rPr>
                      <m:t> </m:t>
                    </m:r>
                    <m:r>
                      <m:rPr>
                        <m:sty m:val="p"/>
                      </m:rPr>
                      <a:rPr lang="en-US">
                        <a:solidFill>
                          <a:srgbClr val="006272"/>
                        </a:solidFill>
                        <a:latin typeface="Cambria Math" panose="02040503050406030204" pitchFamily="18" charset="0"/>
                      </a:rPr>
                      <m:t>ε</m:t>
                    </m:r>
                  </m:oMath>
                </a14:m>
                <a:r>
                  <a:rPr lang="fr-CH" dirty="0">
                    <a:solidFill>
                      <a:srgbClr val="006272"/>
                    </a:solidFill>
                  </a:rPr>
                  <a:t>) </a:t>
                </a:r>
                <a:r>
                  <a:rPr lang="fr-CH" dirty="0"/>
                  <a:t>as </a:t>
                </a:r>
                <a:r>
                  <a:rPr lang="fr-CH" dirty="0" err="1" smtClean="0"/>
                  <a:t>well</a:t>
                </a:r>
                <a:r>
                  <a:rPr lang="fr-CH" dirty="0" smtClean="0"/>
                  <a:t>.</a:t>
                </a:r>
              </a:p>
              <a:p>
                <a:endParaRPr lang="fr-CH" dirty="0"/>
              </a:p>
              <a:p>
                <a:endParaRPr lang="en-US" dirty="0"/>
              </a:p>
              <a:p>
                <a:r>
                  <a:rPr lang="fr-CH" dirty="0" err="1"/>
                  <a:t>Thus</a:t>
                </a:r>
                <a:r>
                  <a:rPr lang="fr-CH" dirty="0"/>
                  <a:t>, the spatial </a:t>
                </a:r>
                <a:r>
                  <a:rPr lang="fr-CH" dirty="0" err="1"/>
                  <a:t>dependence</a:t>
                </a:r>
                <a:r>
                  <a:rPr lang="fr-CH" dirty="0"/>
                  <a:t> </a:t>
                </a:r>
                <a:r>
                  <a:rPr lang="fr-CH" dirty="0" err="1"/>
                  <a:t>may</a:t>
                </a:r>
                <a:r>
                  <a:rPr lang="fr-CH" dirty="0"/>
                  <a:t> </a:t>
                </a:r>
                <a:r>
                  <a:rPr lang="fr-CH" dirty="0" err="1"/>
                  <a:t>occur</a:t>
                </a:r>
                <a:r>
                  <a:rPr lang="fr-CH" dirty="0"/>
                  <a:t> </a:t>
                </a:r>
                <a:r>
                  <a:rPr lang="fr-CH" dirty="0" err="1"/>
                  <a:t>both</a:t>
                </a:r>
                <a:r>
                  <a:rPr lang="fr-CH" dirty="0"/>
                  <a:t> via </a:t>
                </a:r>
                <a:r>
                  <a:rPr lang="fr-CH" dirty="0" err="1">
                    <a:solidFill>
                      <a:schemeClr val="accent3">
                        <a:lumMod val="60000"/>
                        <a:lumOff val="40000"/>
                      </a:schemeClr>
                    </a:solidFill>
                  </a:rPr>
                  <a:t>pricing</a:t>
                </a:r>
                <a:r>
                  <a:rPr lang="fr-CH" dirty="0">
                    <a:solidFill>
                      <a:schemeClr val="accent3">
                        <a:lumMod val="60000"/>
                        <a:lumOff val="40000"/>
                      </a:schemeClr>
                    </a:solidFill>
                  </a:rPr>
                  <a:t> </a:t>
                </a:r>
                <a:r>
                  <a:rPr lang="fr-CH" dirty="0"/>
                  <a:t>and </a:t>
                </a:r>
                <a:r>
                  <a:rPr lang="fr-CH" dirty="0" err="1">
                    <a:solidFill>
                      <a:schemeClr val="accent3">
                        <a:lumMod val="60000"/>
                        <a:lumOff val="40000"/>
                      </a:schemeClr>
                    </a:solidFill>
                  </a:rPr>
                  <a:t>mispricing</a:t>
                </a:r>
                <a:endParaRPr lang="en-US" dirty="0">
                  <a:solidFill>
                    <a:schemeClr val="accent3">
                      <a:lumMod val="60000"/>
                      <a:lumOff val="40000"/>
                    </a:schemeClr>
                  </a:solidFill>
                </a:endParaRPr>
              </a:p>
              <a:p>
                <a:endParaRPr lang="en-US" dirty="0"/>
              </a:p>
              <a:p>
                <a14:m>
                  <m:oMath xmlns:m="http://schemas.openxmlformats.org/officeDocument/2006/math">
                    <m:sSub>
                      <m:sSubPr>
                        <m:ctrlPr>
                          <a:rPr lang="en-US" i="1">
                            <a:solidFill>
                              <a:srgbClr val="006272"/>
                            </a:solidFill>
                            <a:latin typeface="Cambria Math" panose="02040503050406030204" pitchFamily="18" charset="0"/>
                          </a:rPr>
                        </m:ctrlPr>
                      </m:sSubPr>
                      <m:e>
                        <m:r>
                          <a:rPr lang="fr-CH" i="1">
                            <a:solidFill>
                              <a:srgbClr val="006272"/>
                            </a:solidFill>
                            <a:latin typeface="Cambria Math" panose="02040503050406030204" pitchFamily="18" charset="0"/>
                          </a:rPr>
                          <m:t>𝐸</m:t>
                        </m:r>
                      </m:e>
                      <m:sub>
                        <m:r>
                          <a:rPr lang="fr-CH" b="0" i="1" smtClean="0">
                            <a:solidFill>
                              <a:srgbClr val="006272"/>
                            </a:solidFill>
                            <a:latin typeface="Cambria Math" panose="02040503050406030204" pitchFamily="18" charset="0"/>
                          </a:rPr>
                          <m:t>𝑣</m:t>
                        </m:r>
                      </m:sub>
                    </m:sSub>
                    <m:r>
                      <a:rPr lang="fr-CH" i="1">
                        <a:solidFill>
                          <a:srgbClr val="006272"/>
                        </a:solidFill>
                        <a:latin typeface="Cambria Math" panose="02040503050406030204" pitchFamily="18" charset="0"/>
                      </a:rPr>
                      <m:t>=</m:t>
                    </m:r>
                    <m:d>
                      <m:dPr>
                        <m:ctrlPr>
                          <a:rPr lang="fr-CH" i="1">
                            <a:solidFill>
                              <a:srgbClr val="006272"/>
                            </a:solidFill>
                            <a:latin typeface="Cambria Math" panose="02040503050406030204" pitchFamily="18" charset="0"/>
                          </a:rPr>
                        </m:ctrlPr>
                      </m:dPr>
                      <m:e>
                        <m:r>
                          <a:rPr lang="fr-CH" i="1">
                            <a:solidFill>
                              <a:srgbClr val="006272"/>
                            </a:solidFill>
                            <a:latin typeface="Cambria Math" panose="02040503050406030204" pitchFamily="18" charset="0"/>
                          </a:rPr>
                          <m:t>1−</m:t>
                        </m:r>
                        <m:r>
                          <a:rPr lang="fr-CH" i="1">
                            <a:solidFill>
                              <a:srgbClr val="006272"/>
                            </a:solidFill>
                            <a:latin typeface="Cambria Math" panose="02040503050406030204" pitchFamily="18" charset="0"/>
                          </a:rPr>
                          <m:t>𝛾</m:t>
                        </m:r>
                      </m:e>
                    </m:d>
                    <m:sSup>
                      <m:sSupPr>
                        <m:ctrlPr>
                          <a:rPr lang="en-US" i="1">
                            <a:latin typeface="Cambria Math" panose="02040503050406030204" pitchFamily="18" charset="0"/>
                          </a:rPr>
                        </m:ctrlPr>
                      </m:sSupPr>
                      <m:e>
                        <m:r>
                          <a:rPr lang="fr-CH">
                            <a:latin typeface="Cambria Math" panose="02040503050406030204" pitchFamily="18" charset="0"/>
                          </a:rPr>
                          <m:t>.</m:t>
                        </m:r>
                        <m:r>
                          <m:rPr>
                            <m:sty m:val="p"/>
                          </m:rPr>
                          <a:rPr lang="en-US">
                            <a:latin typeface="Cambria Math" panose="02040503050406030204" pitchFamily="18" charset="0"/>
                          </a:rPr>
                          <m:t>θ</m:t>
                        </m:r>
                      </m:e>
                      <m:sup>
                        <m:r>
                          <a:rPr lang="en-US">
                            <a:latin typeface="Cambria Math" panose="02040503050406030204" pitchFamily="18" charset="0"/>
                          </a:rPr>
                          <m:t>′</m:t>
                        </m:r>
                      </m:sup>
                    </m:sSup>
                    <m:r>
                      <a:rPr lang="fr-CH" i="1">
                        <a:solidFill>
                          <a:srgbClr val="006272"/>
                        </a:solidFill>
                        <a:latin typeface="Cambria Math" panose="02040503050406030204" pitchFamily="18" charset="0"/>
                      </a:rPr>
                      <m:t>+</m:t>
                    </m:r>
                    <m:d>
                      <m:dPr>
                        <m:ctrlPr>
                          <a:rPr lang="fr-CH" i="1">
                            <a:solidFill>
                              <a:schemeClr val="accent3">
                                <a:lumMod val="60000"/>
                                <a:lumOff val="40000"/>
                              </a:schemeClr>
                            </a:solidFill>
                            <a:latin typeface="Cambria Math" panose="02040503050406030204" pitchFamily="18" charset="0"/>
                          </a:rPr>
                        </m:ctrlPr>
                      </m:dPr>
                      <m:e>
                        <m:r>
                          <a:rPr lang="en-US" i="1">
                            <a:solidFill>
                              <a:schemeClr val="accent3">
                                <a:lumMod val="60000"/>
                                <a:lumOff val="40000"/>
                              </a:schemeClr>
                            </a:solidFill>
                            <a:latin typeface="Cambria Math" panose="02040503050406030204" pitchFamily="18" charset="0"/>
                          </a:rPr>
                          <m:t>𝝏</m:t>
                        </m:r>
                        <m:r>
                          <a:rPr lang="fr-CH" i="1">
                            <a:solidFill>
                              <a:schemeClr val="accent3">
                                <a:lumMod val="60000"/>
                                <a:lumOff val="40000"/>
                              </a:schemeClr>
                            </a:solidFill>
                            <a:latin typeface="Cambria Math" panose="02040503050406030204" pitchFamily="18" charset="0"/>
                          </a:rPr>
                          <m:t>−</m:t>
                        </m:r>
                        <m:r>
                          <a:rPr lang="fr-CH" i="1">
                            <a:solidFill>
                              <a:schemeClr val="accent3">
                                <a:lumMod val="60000"/>
                                <a:lumOff val="40000"/>
                              </a:schemeClr>
                            </a:solidFill>
                            <a:latin typeface="Cambria Math" panose="02040503050406030204" pitchFamily="18" charset="0"/>
                          </a:rPr>
                          <m:t>𝑝</m:t>
                        </m:r>
                      </m:e>
                    </m:d>
                    <m:r>
                      <a:rPr lang="fr-CH" i="1">
                        <a:solidFill>
                          <a:schemeClr val="accent3">
                            <a:lumMod val="60000"/>
                            <a:lumOff val="40000"/>
                          </a:schemeClr>
                        </a:solidFill>
                        <a:latin typeface="Cambria Math" panose="02040503050406030204" pitchFamily="18" charset="0"/>
                      </a:rPr>
                      <m:t>.</m:t>
                    </m:r>
                    <m:r>
                      <a:rPr lang="fr-CH" i="1">
                        <a:solidFill>
                          <a:srgbClr val="006272"/>
                        </a:solidFill>
                        <a:latin typeface="Cambria Math" panose="02040503050406030204" pitchFamily="18" charset="0"/>
                      </a:rPr>
                      <m:t>𝛾</m:t>
                    </m:r>
                    <m:r>
                      <a:rPr lang="fr-CH" i="1">
                        <a:solidFill>
                          <a:srgbClr val="006272"/>
                        </a:solidFill>
                        <a:latin typeface="Cambria Math" panose="02040503050406030204" pitchFamily="18" charset="0"/>
                      </a:rPr>
                      <m:t>.</m:t>
                    </m:r>
                    <m:r>
                      <a:rPr lang="fr-CH" i="1">
                        <a:latin typeface="Cambria Math" panose="02040503050406030204" pitchFamily="18" charset="0"/>
                      </a:rPr>
                      <m:t>𝑠</m:t>
                    </m:r>
                    <m:r>
                      <a:rPr lang="fr-CH" i="1">
                        <a:solidFill>
                          <a:srgbClr val="006272"/>
                        </a:solidFill>
                        <a:latin typeface="Cambria Math" panose="02040503050406030204" pitchFamily="18" charset="0"/>
                      </a:rPr>
                      <m:t>+</m:t>
                    </m:r>
                    <m:d>
                      <m:dPr>
                        <m:ctrlPr>
                          <a:rPr lang="fr-CH" i="1">
                            <a:solidFill>
                              <a:srgbClr val="006272"/>
                            </a:solidFill>
                            <a:latin typeface="Cambria Math" panose="02040503050406030204" pitchFamily="18" charset="0"/>
                          </a:rPr>
                        </m:ctrlPr>
                      </m:dPr>
                      <m:e>
                        <m:r>
                          <a:rPr lang="fr-CH" i="1">
                            <a:solidFill>
                              <a:schemeClr val="accent3">
                                <a:lumMod val="60000"/>
                                <a:lumOff val="40000"/>
                              </a:schemeClr>
                            </a:solidFill>
                            <a:latin typeface="Cambria Math" panose="02040503050406030204" pitchFamily="18" charset="0"/>
                          </a:rPr>
                          <m:t>𝑝</m:t>
                        </m:r>
                      </m:e>
                    </m:d>
                    <m:r>
                      <a:rPr lang="fr-CH" i="1">
                        <a:solidFill>
                          <a:srgbClr val="006272"/>
                        </a:solidFill>
                        <a:latin typeface="Cambria Math" panose="02040503050406030204" pitchFamily="18" charset="0"/>
                      </a:rPr>
                      <m:t>.</m:t>
                    </m:r>
                    <m:r>
                      <a:rPr lang="fr-CH" i="1">
                        <a:solidFill>
                          <a:srgbClr val="006272"/>
                        </a:solidFill>
                        <a:latin typeface="Cambria Math" panose="02040503050406030204" pitchFamily="18" charset="0"/>
                      </a:rPr>
                      <m:t>𝛾</m:t>
                    </m:r>
                    <m:r>
                      <a:rPr lang="fr-CH" i="1">
                        <a:solidFill>
                          <a:srgbClr val="006272"/>
                        </a:solidFill>
                        <a:latin typeface="Cambria Math" panose="02040503050406030204" pitchFamily="18" charset="0"/>
                      </a:rPr>
                      <m:t>.</m:t>
                    </m:r>
                    <m:r>
                      <a:rPr lang="fr-CH" i="1">
                        <a:latin typeface="Cambria Math" panose="02040503050406030204" pitchFamily="18" charset="0"/>
                      </a:rPr>
                      <m:t>𝑠</m:t>
                    </m:r>
                    <m:r>
                      <a:rPr lang="fr-CH" i="1">
                        <a:solidFill>
                          <a:srgbClr val="006272"/>
                        </a:solidFill>
                        <a:latin typeface="Cambria Math" panose="02040503050406030204" pitchFamily="18" charset="0"/>
                      </a:rPr>
                      <m:t>+</m:t>
                    </m:r>
                    <m:r>
                      <a:rPr lang="en-US" b="1" i="1" smtClean="0">
                        <a:solidFill>
                          <a:schemeClr val="accent3">
                            <a:lumMod val="60000"/>
                            <a:lumOff val="40000"/>
                          </a:schemeClr>
                        </a:solidFill>
                        <a:effectLst>
                          <a:outerShdw blurRad="38100" dist="38100" dir="2700000" algn="tl">
                            <a:srgbClr val="000000">
                              <a:alpha val="43137"/>
                            </a:srgbClr>
                          </a:outerShdw>
                        </a:effectLst>
                        <a:latin typeface="Cambria Math" panose="02040503050406030204" pitchFamily="18" charset="0"/>
                      </a:rPr>
                      <m:t>𝝀</m:t>
                    </m:r>
                  </m:oMath>
                </a14:m>
                <a:r>
                  <a:rPr lang="en-US" b="1" dirty="0">
                    <a:effectLst>
                      <a:outerShdw blurRad="38100" dist="38100" dir="2700000" algn="tl">
                        <a:srgbClr val="000000">
                          <a:alpha val="43137"/>
                        </a:srgbClr>
                      </a:outerShdw>
                    </a:effectLst>
                  </a:rPr>
                  <a:t> </a:t>
                </a:r>
                <a14:m>
                  <m:oMath xmlns:m="http://schemas.openxmlformats.org/officeDocument/2006/math">
                    <m:r>
                      <a:rPr lang="en-US" b="1" i="1">
                        <a:effectLst>
                          <a:outerShdw blurRad="38100" dist="38100" dir="2700000" algn="tl">
                            <a:srgbClr val="000000">
                              <a:alpha val="43137"/>
                            </a:srgbClr>
                          </a:outerShdw>
                        </a:effectLst>
                        <a:latin typeface="Cambria Math" panose="02040503050406030204" pitchFamily="18" charset="0"/>
                      </a:rPr>
                      <m:t>𝛆</m:t>
                    </m:r>
                  </m:oMath>
                </a14:m>
                <a:endParaRPr lang="en-US" b="1" dirty="0" smtClean="0">
                  <a:solidFill>
                    <a:srgbClr val="0070C0"/>
                  </a:solidFill>
                </a:endParaRPr>
              </a:p>
              <a:p>
                <a:endParaRPr lang="fr-CH" dirty="0">
                  <a:solidFill>
                    <a:srgbClr val="0070C0"/>
                  </a:solidFill>
                </a:endParaRPr>
              </a:p>
              <a:p>
                <a:r>
                  <a:rPr lang="fr-CH" dirty="0" err="1" smtClean="0"/>
                  <a:t>Empirically</a:t>
                </a:r>
                <a:r>
                  <a:rPr lang="fr-CH" dirty="0" smtClean="0"/>
                  <a:t>:</a:t>
                </a:r>
              </a:p>
              <a:p>
                <a:endParaRPr lang="fr-CH" dirty="0" smtClean="0"/>
              </a:p>
              <a:p>
                <a14:m>
                  <m:oMath xmlns:m="http://schemas.openxmlformats.org/officeDocument/2006/math">
                    <m:r>
                      <a:rPr lang="fr-CH" sz="2500" i="1" spc="600">
                        <a:solidFill>
                          <a:srgbClr val="006272"/>
                        </a:solidFill>
                        <a:latin typeface="Cambria Math" panose="02040503050406030204" pitchFamily="18" charset="0"/>
                      </a:rPr>
                      <m:t>𝑃</m:t>
                    </m:r>
                    <m:r>
                      <a:rPr lang="fr-CH" sz="2500" i="1" spc="600">
                        <a:solidFill>
                          <a:srgbClr val="006272"/>
                        </a:solidFill>
                        <a:latin typeface="Cambria Math" panose="02040503050406030204" pitchFamily="18" charset="0"/>
                      </a:rPr>
                      <m:t>=</m:t>
                    </m:r>
                    <m:r>
                      <a:rPr lang="fr-CH" sz="2500" i="1" spc="600">
                        <a:solidFill>
                          <a:srgbClr val="006272"/>
                        </a:solidFill>
                        <a:latin typeface="Cambria Math" panose="02040503050406030204" pitchFamily="18" charset="0"/>
                        <a:ea typeface="Cambria Math" panose="02040503050406030204" pitchFamily="18" charset="0"/>
                      </a:rPr>
                      <m:t>𝛽</m:t>
                    </m:r>
                    <m:sSup>
                      <m:sSupPr>
                        <m:ctrlPr>
                          <a:rPr lang="en-US" sz="2500" i="1" spc="600">
                            <a:latin typeface="Cambria Math" panose="02040503050406030204" pitchFamily="18" charset="0"/>
                          </a:rPr>
                        </m:ctrlPr>
                      </m:sSupPr>
                      <m:e>
                        <m:r>
                          <a:rPr lang="fr-CH" sz="2500" spc="600">
                            <a:latin typeface="Cambria Math" panose="02040503050406030204" pitchFamily="18" charset="0"/>
                          </a:rPr>
                          <m:t>.</m:t>
                        </m:r>
                        <m:r>
                          <m:rPr>
                            <m:sty m:val="p"/>
                          </m:rPr>
                          <a:rPr lang="en-US" sz="2500" spc="600">
                            <a:latin typeface="Cambria Math" panose="02040503050406030204" pitchFamily="18" charset="0"/>
                          </a:rPr>
                          <m:t>θ</m:t>
                        </m:r>
                      </m:e>
                      <m:sup>
                        <m:r>
                          <a:rPr lang="en-US" sz="2500" spc="600">
                            <a:latin typeface="Cambria Math" panose="02040503050406030204" pitchFamily="18" charset="0"/>
                          </a:rPr>
                          <m:t>′</m:t>
                        </m:r>
                      </m:sup>
                    </m:sSup>
                    <m:r>
                      <a:rPr lang="fr-CH" sz="2500" i="1" spc="600">
                        <a:solidFill>
                          <a:srgbClr val="006272"/>
                        </a:solidFill>
                        <a:latin typeface="Cambria Math" panose="02040503050406030204" pitchFamily="18" charset="0"/>
                      </a:rPr>
                      <m:t>+</m:t>
                    </m:r>
                    <m:d>
                      <m:dPr>
                        <m:ctrlPr>
                          <a:rPr lang="fr-CH" sz="2500" i="1" spc="600">
                            <a:solidFill>
                              <a:schemeClr val="accent3">
                                <a:lumMod val="60000"/>
                                <a:lumOff val="40000"/>
                              </a:schemeClr>
                            </a:solidFill>
                            <a:latin typeface="Cambria Math" panose="02040503050406030204" pitchFamily="18" charset="0"/>
                          </a:rPr>
                        </m:ctrlPr>
                      </m:dPr>
                      <m:e>
                        <m:r>
                          <m:rPr>
                            <m:sty m:val="p"/>
                          </m:rPr>
                          <a:rPr lang="el-GR" sz="2500" i="1" spc="600">
                            <a:solidFill>
                              <a:schemeClr val="accent3">
                                <a:lumMod val="60000"/>
                                <a:lumOff val="40000"/>
                              </a:schemeClr>
                            </a:solidFill>
                            <a:latin typeface="Cambria Math" panose="02040503050406030204" pitchFamily="18" charset="0"/>
                          </a:rPr>
                          <m:t>ρ</m:t>
                        </m:r>
                        <m:r>
                          <a:rPr lang="fr-CH" sz="2500" i="1" spc="600">
                            <a:solidFill>
                              <a:schemeClr val="accent3">
                                <a:lumMod val="60000"/>
                                <a:lumOff val="40000"/>
                              </a:schemeClr>
                            </a:solidFill>
                            <a:latin typeface="Cambria Math" panose="02040503050406030204" pitchFamily="18" charset="0"/>
                          </a:rPr>
                          <m:t>−</m:t>
                        </m:r>
                        <m:r>
                          <a:rPr lang="fr-CH" sz="2500" i="1" spc="600">
                            <a:solidFill>
                              <a:schemeClr val="accent3">
                                <a:lumMod val="60000"/>
                                <a:lumOff val="40000"/>
                              </a:schemeClr>
                            </a:solidFill>
                            <a:latin typeface="Cambria Math" panose="02040503050406030204" pitchFamily="18" charset="0"/>
                            <a:ea typeface="Cambria Math" panose="02040503050406030204" pitchFamily="18" charset="0"/>
                          </a:rPr>
                          <m:t>𝜋</m:t>
                        </m:r>
                      </m:e>
                    </m:d>
                    <m:r>
                      <a:rPr lang="fr-CH" sz="2500" i="1" spc="600">
                        <a:solidFill>
                          <a:srgbClr val="006272"/>
                        </a:solidFill>
                        <a:latin typeface="Cambria Math" panose="02040503050406030204" pitchFamily="18" charset="0"/>
                      </a:rPr>
                      <m:t>.</m:t>
                    </m:r>
                    <m:r>
                      <a:rPr lang="fr-CH" sz="2500" i="1" spc="600">
                        <a:latin typeface="Cambria Math" panose="02040503050406030204" pitchFamily="18" charset="0"/>
                      </a:rPr>
                      <m:t>𝑠</m:t>
                    </m:r>
                    <m:r>
                      <a:rPr lang="fr-CH" sz="2500" i="1" spc="600">
                        <a:solidFill>
                          <a:srgbClr val="006272"/>
                        </a:solidFill>
                        <a:latin typeface="Cambria Math" panose="02040503050406030204" pitchFamily="18" charset="0"/>
                      </a:rPr>
                      <m:t>+</m:t>
                    </m:r>
                    <m:d>
                      <m:dPr>
                        <m:ctrlPr>
                          <a:rPr lang="fr-CH" sz="2500" i="1" spc="600">
                            <a:solidFill>
                              <a:srgbClr val="006272"/>
                            </a:solidFill>
                            <a:latin typeface="Cambria Math" panose="02040503050406030204" pitchFamily="18" charset="0"/>
                          </a:rPr>
                        </m:ctrlPr>
                      </m:dPr>
                      <m:e>
                        <m:r>
                          <a:rPr lang="fr-CH" sz="2500" i="1" spc="600">
                            <a:solidFill>
                              <a:schemeClr val="accent3">
                                <a:lumMod val="60000"/>
                                <a:lumOff val="40000"/>
                              </a:schemeClr>
                            </a:solidFill>
                            <a:latin typeface="Cambria Math" panose="02040503050406030204" pitchFamily="18" charset="0"/>
                            <a:ea typeface="Cambria Math" panose="02040503050406030204" pitchFamily="18" charset="0"/>
                          </a:rPr>
                          <m:t>𝜋</m:t>
                        </m:r>
                      </m:e>
                    </m:d>
                    <m:r>
                      <a:rPr lang="fr-CH" sz="2500" i="1" spc="600">
                        <a:solidFill>
                          <a:srgbClr val="006272"/>
                        </a:solidFill>
                        <a:latin typeface="Cambria Math" panose="02040503050406030204" pitchFamily="18" charset="0"/>
                      </a:rPr>
                      <m:t>.</m:t>
                    </m:r>
                    <m:r>
                      <a:rPr lang="fr-CH" sz="2500" i="1" spc="600">
                        <a:latin typeface="Cambria Math" panose="02040503050406030204" pitchFamily="18" charset="0"/>
                      </a:rPr>
                      <m:t>𝑠</m:t>
                    </m:r>
                    <m:r>
                      <a:rPr lang="fr-CH" sz="2500" i="1" spc="600">
                        <a:solidFill>
                          <a:srgbClr val="006272"/>
                        </a:solidFill>
                        <a:latin typeface="Cambria Math" panose="02040503050406030204" pitchFamily="18" charset="0"/>
                      </a:rPr>
                      <m:t>+</m:t>
                    </m:r>
                    <m:r>
                      <a:rPr lang="en-US" sz="2500" i="1" spc="600">
                        <a:solidFill>
                          <a:schemeClr val="accent3">
                            <a:lumMod val="60000"/>
                            <a:lumOff val="40000"/>
                          </a:schemeClr>
                        </a:solidFill>
                        <a:latin typeface="Cambria Math" panose="02040503050406030204" pitchFamily="18" charset="0"/>
                      </a:rPr>
                      <m:t>𝜆</m:t>
                    </m:r>
                  </m:oMath>
                </a14:m>
                <a:r>
                  <a:rPr lang="en-US" sz="2500" spc="600" dirty="0"/>
                  <a:t> </a:t>
                </a:r>
                <a14:m>
                  <m:oMath xmlns:m="http://schemas.openxmlformats.org/officeDocument/2006/math">
                    <m:r>
                      <m:rPr>
                        <m:sty m:val="p"/>
                      </m:rPr>
                      <a:rPr lang="en-US" sz="2500" spc="600">
                        <a:latin typeface="Cambria Math" panose="02040503050406030204" pitchFamily="18" charset="0"/>
                      </a:rPr>
                      <m:t>ε</m:t>
                    </m:r>
                  </m:oMath>
                </a14:m>
                <a:endParaRPr lang="en-US" sz="2500" spc="600" dirty="0">
                  <a:solidFill>
                    <a:srgbClr val="0070C0"/>
                  </a:solidFill>
                </a:endParaRPr>
              </a:p>
              <a:p>
                <a:endParaRPr lang="fr-CH" dirty="0" smtClean="0"/>
              </a:p>
            </p:txBody>
          </p:sp>
        </mc:Choice>
        <mc:Fallback xmlns="">
          <p:sp>
            <p:nvSpPr>
              <p:cNvPr id="3" name="Rectangle 2"/>
              <p:cNvSpPr>
                <a:spLocks noRot="1" noChangeAspect="1" noMove="1" noResize="1" noEditPoints="1" noAdjustHandles="1" noChangeArrowheads="1" noChangeShapeType="1" noTextEdit="1"/>
              </p:cNvSpPr>
              <p:nvPr/>
            </p:nvSpPr>
            <p:spPr>
              <a:xfrm>
                <a:off x="473824" y="1275944"/>
                <a:ext cx="11153493" cy="4078039"/>
              </a:xfrm>
              <a:prstGeom prst="rect">
                <a:avLst/>
              </a:prstGeom>
              <a:blipFill rotWithShape="0">
                <a:blip r:embed="rId2"/>
                <a:stretch>
                  <a:fillRect l="-492"/>
                </a:stretch>
              </a:blipFill>
            </p:spPr>
            <p:txBody>
              <a:bodyPr/>
              <a:lstStyle/>
              <a:p>
                <a:r>
                  <a:rPr lang="en-US">
                    <a:noFill/>
                  </a:rPr>
                  <a:t> </a:t>
                </a:r>
              </a:p>
            </p:txBody>
          </p:sp>
        </mc:Fallback>
      </mc:AlternateContent>
      <p:sp>
        <p:nvSpPr>
          <p:cNvPr id="4" name="Text Placeholder 4"/>
          <p:cNvSpPr txBox="1">
            <a:spLocks/>
          </p:cNvSpPr>
          <p:nvPr/>
        </p:nvSpPr>
        <p:spPr>
          <a:xfrm>
            <a:off x="473825" y="587212"/>
            <a:ext cx="9798050" cy="533400"/>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fr-CH" sz="2800" cap="all" dirty="0" smtClean="0">
                <a:solidFill>
                  <a:schemeClr val="accent3">
                    <a:lumMod val="50000"/>
                  </a:schemeClr>
                </a:solidFill>
                <a:latin typeface="+mj-lt"/>
                <a:ea typeface="+mj-ea"/>
                <a:cs typeface="+mj-cs"/>
              </a:rPr>
              <a:t>Spatial Propagation of </a:t>
            </a:r>
            <a:r>
              <a:rPr lang="fr-CH" sz="2800" cap="all" dirty="0" err="1" smtClean="0">
                <a:solidFill>
                  <a:schemeClr val="accent3">
                    <a:lumMod val="50000"/>
                  </a:schemeClr>
                </a:solidFill>
                <a:latin typeface="+mj-lt"/>
                <a:ea typeface="+mj-ea"/>
                <a:cs typeface="+mj-cs"/>
              </a:rPr>
              <a:t>Error</a:t>
            </a:r>
            <a:endParaRPr lang="en-US" sz="2800" cap="all" dirty="0">
              <a:solidFill>
                <a:schemeClr val="accent3">
                  <a:lumMod val="50000"/>
                </a:schemeClr>
              </a:solidFill>
              <a:latin typeface="+mj-lt"/>
              <a:ea typeface="+mj-ea"/>
              <a:cs typeface="+mj-cs"/>
            </a:endParaRPr>
          </a:p>
        </p:txBody>
      </p:sp>
      <p:sp>
        <p:nvSpPr>
          <p:cNvPr id="10" name="TextBox 9"/>
          <p:cNvSpPr txBox="1"/>
          <p:nvPr/>
        </p:nvSpPr>
        <p:spPr>
          <a:xfrm>
            <a:off x="473824" y="5125252"/>
            <a:ext cx="1952493" cy="276999"/>
          </a:xfrm>
          <a:prstGeom prst="rect">
            <a:avLst/>
          </a:prstGeom>
          <a:noFill/>
        </p:spPr>
        <p:txBody>
          <a:bodyPr wrap="square" rtlCol="0">
            <a:spAutoFit/>
          </a:bodyPr>
          <a:lstStyle/>
          <a:p>
            <a:r>
              <a:rPr lang="fr-CH" sz="1200" dirty="0" err="1" smtClean="0">
                <a:solidFill>
                  <a:schemeClr val="bg2">
                    <a:lumMod val="25000"/>
                  </a:schemeClr>
                </a:solidFill>
              </a:rPr>
              <a:t>Traditional</a:t>
            </a:r>
            <a:r>
              <a:rPr lang="fr-CH" sz="1200" dirty="0" smtClean="0">
                <a:solidFill>
                  <a:schemeClr val="bg2">
                    <a:lumMod val="25000"/>
                  </a:schemeClr>
                </a:solidFill>
              </a:rPr>
              <a:t> </a:t>
            </a:r>
            <a:r>
              <a:rPr lang="fr-CH" sz="1200" dirty="0" err="1" smtClean="0">
                <a:solidFill>
                  <a:schemeClr val="bg2">
                    <a:lumMod val="25000"/>
                  </a:schemeClr>
                </a:solidFill>
              </a:rPr>
              <a:t>hedonic</a:t>
            </a:r>
            <a:r>
              <a:rPr lang="fr-CH" sz="1200" dirty="0" smtClean="0">
                <a:solidFill>
                  <a:schemeClr val="bg2">
                    <a:lumMod val="25000"/>
                  </a:schemeClr>
                </a:solidFill>
              </a:rPr>
              <a:t> </a:t>
            </a:r>
            <a:r>
              <a:rPr lang="fr-CH" sz="1200" dirty="0" err="1" smtClean="0">
                <a:solidFill>
                  <a:schemeClr val="bg2">
                    <a:lumMod val="25000"/>
                  </a:schemeClr>
                </a:solidFill>
              </a:rPr>
              <a:t>models</a:t>
            </a:r>
            <a:endParaRPr lang="en-US" sz="1200" dirty="0">
              <a:solidFill>
                <a:schemeClr val="bg2">
                  <a:lumMod val="25000"/>
                </a:schemeClr>
              </a:solidFill>
            </a:endParaRPr>
          </a:p>
        </p:txBody>
      </p:sp>
      <p:sp>
        <p:nvSpPr>
          <p:cNvPr id="11" name="TextBox 10"/>
          <p:cNvSpPr txBox="1"/>
          <p:nvPr/>
        </p:nvSpPr>
        <p:spPr>
          <a:xfrm>
            <a:off x="3268069" y="5102185"/>
            <a:ext cx="1547475" cy="276999"/>
          </a:xfrm>
          <a:prstGeom prst="rect">
            <a:avLst/>
          </a:prstGeom>
          <a:noFill/>
        </p:spPr>
        <p:txBody>
          <a:bodyPr wrap="none" rtlCol="0">
            <a:spAutoFit/>
          </a:bodyPr>
          <a:lstStyle/>
          <a:p>
            <a:r>
              <a:rPr lang="fr-CH" sz="1200" dirty="0" smtClean="0">
                <a:solidFill>
                  <a:schemeClr val="bg2">
                    <a:lumMod val="25000"/>
                  </a:schemeClr>
                </a:solidFill>
              </a:rPr>
              <a:t>Spatial </a:t>
            </a:r>
            <a:r>
              <a:rPr lang="fr-CH" sz="1200" dirty="0" err="1" smtClean="0">
                <a:solidFill>
                  <a:schemeClr val="bg2">
                    <a:lumMod val="25000"/>
                  </a:schemeClr>
                </a:solidFill>
              </a:rPr>
              <a:t>autoregression</a:t>
            </a:r>
            <a:endParaRPr lang="en-US" sz="1200" dirty="0">
              <a:solidFill>
                <a:schemeClr val="bg2">
                  <a:lumMod val="25000"/>
                </a:schemeClr>
              </a:solidFill>
            </a:endParaRPr>
          </a:p>
        </p:txBody>
      </p:sp>
      <p:sp>
        <p:nvSpPr>
          <p:cNvPr id="12" name="TextBox 11"/>
          <p:cNvSpPr txBox="1"/>
          <p:nvPr/>
        </p:nvSpPr>
        <p:spPr>
          <a:xfrm>
            <a:off x="5856628" y="5125252"/>
            <a:ext cx="961610" cy="276999"/>
          </a:xfrm>
          <a:prstGeom prst="rect">
            <a:avLst/>
          </a:prstGeom>
          <a:noFill/>
        </p:spPr>
        <p:txBody>
          <a:bodyPr wrap="none" rtlCol="0">
            <a:spAutoFit/>
          </a:bodyPr>
          <a:lstStyle/>
          <a:p>
            <a:r>
              <a:rPr lang="fr-CH" sz="1200" dirty="0" smtClean="0">
                <a:solidFill>
                  <a:schemeClr val="bg2">
                    <a:lumMod val="25000"/>
                  </a:schemeClr>
                </a:solidFill>
              </a:rPr>
              <a:t>Spatial </a:t>
            </a:r>
            <a:r>
              <a:rPr lang="fr-CH" sz="1200" dirty="0" err="1" smtClean="0">
                <a:solidFill>
                  <a:schemeClr val="bg2">
                    <a:lumMod val="25000"/>
                  </a:schemeClr>
                </a:solidFill>
              </a:rPr>
              <a:t>error</a:t>
            </a:r>
            <a:endParaRPr lang="en-US" sz="1200" dirty="0">
              <a:solidFill>
                <a:schemeClr val="bg2">
                  <a:lumMod val="25000"/>
                </a:schemeClr>
              </a:solidFill>
            </a:endParaRPr>
          </a:p>
        </p:txBody>
      </p:sp>
    </p:spTree>
    <p:extLst>
      <p:ext uri="{BB962C8B-B14F-4D97-AF65-F5344CB8AC3E}">
        <p14:creationId xmlns:p14="http://schemas.microsoft.com/office/powerpoint/2010/main" val="204423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fade">
                                      <p:cBhvr>
                                        <p:cTn id="15" dur="500"/>
                                        <p:tgtEl>
                                          <p:spTgt spid="3">
                                            <p:txEl>
                                              <p:pRg st="8" end="8"/>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0" end="10"/>
                                            </p:txEl>
                                          </p:spTgt>
                                        </p:tgtEl>
                                        <p:attrNameLst>
                                          <p:attrName>style.visibility</p:attrName>
                                        </p:attrNameLst>
                                      </p:cBhvr>
                                      <p:to>
                                        <p:strVal val="visible"/>
                                      </p:to>
                                    </p:set>
                                    <p:animEffect transition="in" filter="fade">
                                      <p:cBhvr>
                                        <p:cTn id="20" dur="500"/>
                                        <p:tgtEl>
                                          <p:spTgt spid="3">
                                            <p:txEl>
                                              <p:pRg st="10" end="1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animEffect transition="in" filter="fade">
                                      <p:cBhvr>
                                        <p:cTn id="23" dur="500"/>
                                        <p:tgtEl>
                                          <p:spTgt spid="3">
                                            <p:txEl>
                                              <p:pRg st="12" end="1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17</a:t>
            </a:fld>
            <a:endParaRPr lang="fr-FR" dirty="0"/>
          </a:p>
        </p:txBody>
      </p:sp>
      <p:sp>
        <p:nvSpPr>
          <p:cNvPr id="5" name="Text Placeholder 4"/>
          <p:cNvSpPr>
            <a:spLocks noGrp="1"/>
          </p:cNvSpPr>
          <p:nvPr>
            <p:ph type="body" sz="quarter" idx="4294967295"/>
          </p:nvPr>
        </p:nvSpPr>
        <p:spPr>
          <a:xfrm>
            <a:off x="382386" y="587212"/>
            <a:ext cx="9798050" cy="533400"/>
          </a:xfrm>
          <a:prstGeom prst="rect">
            <a:avLst/>
          </a:prstGeom>
        </p:spPr>
        <p:txBody>
          <a:bodyPr>
            <a:normAutofit/>
          </a:bodyPr>
          <a:lstStyle/>
          <a:p>
            <a:pPr marL="0" indent="0">
              <a:buNone/>
            </a:pPr>
            <a:r>
              <a:rPr lang="fr-CH" sz="2800" cap="all" dirty="0" err="1">
                <a:solidFill>
                  <a:schemeClr val="accent3">
                    <a:lumMod val="50000"/>
                  </a:schemeClr>
                </a:solidFill>
                <a:latin typeface="+mj-lt"/>
                <a:ea typeface="+mj-ea"/>
                <a:cs typeface="+mj-cs"/>
              </a:rPr>
              <a:t>Hypotheses</a:t>
            </a:r>
            <a:endParaRPr lang="en-US" sz="2800" cap="all" dirty="0">
              <a:solidFill>
                <a:schemeClr val="accent3">
                  <a:lumMod val="50000"/>
                </a:schemeClr>
              </a:solidFill>
              <a:latin typeface="+mj-lt"/>
              <a:ea typeface="+mj-ea"/>
              <a:cs typeface="+mj-cs"/>
            </a:endParaRPr>
          </a:p>
        </p:txBody>
      </p:sp>
      <mc:AlternateContent xmlns:mc="http://schemas.openxmlformats.org/markup-compatibility/2006" xmlns:a14="http://schemas.microsoft.com/office/drawing/2010/main">
        <mc:Choice Requires="a14">
          <p:sp>
            <p:nvSpPr>
              <p:cNvPr id="7" name="Content Placeholder 3"/>
              <p:cNvSpPr>
                <a:spLocks noGrp="1"/>
              </p:cNvSpPr>
              <p:nvPr>
                <p:ph idx="4294967295"/>
              </p:nvPr>
            </p:nvSpPr>
            <p:spPr>
              <a:xfrm>
                <a:off x="382386" y="2639982"/>
                <a:ext cx="11029950" cy="4107327"/>
              </a:xfrm>
              <a:noFill/>
            </p:spPr>
            <p:txBody>
              <a:bodyPr>
                <a:noAutofit/>
              </a:bodyPr>
              <a:lstStyle/>
              <a:p>
                <a:pPr marL="0" indent="0">
                  <a:buNone/>
                </a:pPr>
                <a:r>
                  <a:rPr lang="fr-CH" sz="2000" dirty="0" smtClean="0">
                    <a:solidFill>
                      <a:schemeClr val="accent3">
                        <a:lumMod val="60000"/>
                        <a:lumOff val="40000"/>
                      </a:schemeClr>
                    </a:solidFill>
                  </a:rPr>
                  <a:t>For an </a:t>
                </a:r>
                <a:r>
                  <a:rPr lang="fr-CH" sz="2000" dirty="0" err="1" smtClean="0">
                    <a:solidFill>
                      <a:schemeClr val="accent3">
                        <a:lumMod val="60000"/>
                        <a:lumOff val="40000"/>
                      </a:schemeClr>
                    </a:solidFill>
                  </a:rPr>
                  <a:t>investor-behavior</a:t>
                </a:r>
                <a:r>
                  <a:rPr lang="fr-CH" sz="2000" dirty="0" smtClean="0">
                    <a:solidFill>
                      <a:schemeClr val="accent3">
                        <a:lumMod val="60000"/>
                        <a:lumOff val="40000"/>
                      </a:schemeClr>
                    </a:solidFill>
                  </a:rPr>
                  <a:t> </a:t>
                </a:r>
                <a:r>
                  <a:rPr lang="fr-CH" sz="2000" dirty="0" err="1" smtClean="0">
                    <a:solidFill>
                      <a:schemeClr val="accent3">
                        <a:lumMod val="60000"/>
                        <a:lumOff val="40000"/>
                      </a:schemeClr>
                    </a:solidFill>
                  </a:rPr>
                  <a:t>driven</a:t>
                </a:r>
                <a:r>
                  <a:rPr lang="fr-CH" sz="2000" dirty="0" smtClean="0">
                    <a:solidFill>
                      <a:schemeClr val="accent3">
                        <a:lumMod val="60000"/>
                        <a:lumOff val="40000"/>
                      </a:schemeClr>
                    </a:solidFill>
                  </a:rPr>
                  <a:t> </a:t>
                </a:r>
                <a:r>
                  <a:rPr lang="fr-CH" sz="2000" dirty="0" err="1" smtClean="0">
                    <a:solidFill>
                      <a:schemeClr val="accent3">
                        <a:lumMod val="60000"/>
                        <a:lumOff val="40000"/>
                      </a:schemeClr>
                    </a:solidFill>
                  </a:rPr>
                  <a:t>explanation</a:t>
                </a:r>
                <a:r>
                  <a:rPr lang="fr-CH" sz="2000" dirty="0" smtClean="0">
                    <a:solidFill>
                      <a:schemeClr val="accent3">
                        <a:lumMod val="60000"/>
                        <a:lumOff val="40000"/>
                      </a:schemeClr>
                    </a:solidFill>
                  </a:rPr>
                  <a:t> for spatial </a:t>
                </a:r>
                <a:r>
                  <a:rPr lang="fr-CH" sz="2000" dirty="0" err="1" smtClean="0">
                    <a:solidFill>
                      <a:schemeClr val="accent3">
                        <a:lumMod val="60000"/>
                        <a:lumOff val="40000"/>
                      </a:schemeClr>
                    </a:solidFill>
                  </a:rPr>
                  <a:t>dependence</a:t>
                </a:r>
                <a:r>
                  <a:rPr lang="fr-CH" sz="2000" dirty="0" smtClean="0">
                    <a:solidFill>
                      <a:schemeClr val="accent3">
                        <a:lumMod val="60000"/>
                        <a:lumOff val="40000"/>
                      </a:schemeClr>
                    </a:solidFill>
                  </a:rPr>
                  <a:t> to </a:t>
                </a:r>
                <a:r>
                  <a:rPr lang="fr-CH" sz="2000" dirty="0" err="1" smtClean="0">
                    <a:solidFill>
                      <a:schemeClr val="accent3">
                        <a:lumMod val="60000"/>
                        <a:lumOff val="40000"/>
                      </a:schemeClr>
                    </a:solidFill>
                  </a:rPr>
                  <a:t>hold</a:t>
                </a:r>
                <a:r>
                  <a:rPr lang="fr-CH" sz="2000" dirty="0" smtClean="0">
                    <a:solidFill>
                      <a:schemeClr val="accent3">
                        <a:lumMod val="60000"/>
                        <a:lumOff val="40000"/>
                      </a:schemeClr>
                    </a:solidFill>
                  </a:rPr>
                  <a:t>: </a:t>
                </a:r>
              </a:p>
              <a:p>
                <a:pPr marL="0" indent="0">
                  <a:buNone/>
                </a:pPr>
                <a:r>
                  <a:rPr lang="fr-CH" sz="2000" dirty="0" err="1" smtClean="0">
                    <a:solidFill>
                      <a:srgbClr val="006272"/>
                    </a:solidFill>
                  </a:rPr>
                  <a:t>Hypothesis</a:t>
                </a:r>
                <a:r>
                  <a:rPr lang="fr-CH" sz="2000" dirty="0" smtClean="0">
                    <a:solidFill>
                      <a:srgbClr val="006272"/>
                    </a:solidFill>
                  </a:rPr>
                  <a:t> 1</a:t>
                </a:r>
                <a:r>
                  <a:rPr lang="fr-CH" sz="2000" dirty="0"/>
                  <a:t>:</a:t>
                </a:r>
                <a14:m>
                  <m:oMath xmlns:m="http://schemas.openxmlformats.org/officeDocument/2006/math">
                    <m:r>
                      <a:rPr lang="fr-CH" sz="2000" spc="600">
                        <a:solidFill>
                          <a:schemeClr val="accent3">
                            <a:lumMod val="60000"/>
                            <a:lumOff val="40000"/>
                          </a:schemeClr>
                        </a:solidFill>
                        <a:latin typeface="Cambria Math" panose="02040503050406030204" pitchFamily="18" charset="0"/>
                      </a:rPr>
                      <m:t> </m:t>
                    </m:r>
                    <m:r>
                      <m:rPr>
                        <m:sty m:val="p"/>
                      </m:rPr>
                      <a:rPr lang="el-GR" sz="2000" i="1" spc="600">
                        <a:solidFill>
                          <a:schemeClr val="accent3">
                            <a:lumMod val="60000"/>
                            <a:lumOff val="40000"/>
                          </a:schemeClr>
                        </a:solidFill>
                        <a:latin typeface="Cambria Math" panose="02040503050406030204" pitchFamily="18" charset="0"/>
                      </a:rPr>
                      <m:t>ρ</m:t>
                    </m:r>
                  </m:oMath>
                </a14:m>
                <a:r>
                  <a:rPr lang="fr-CH" sz="2000" dirty="0"/>
                  <a:t>must </a:t>
                </a:r>
                <a:r>
                  <a:rPr lang="fr-CH" sz="2000" dirty="0" err="1"/>
                  <a:t>explain</a:t>
                </a:r>
                <a:r>
                  <a:rPr lang="fr-CH" sz="2000" dirty="0"/>
                  <a:t> </a:t>
                </a:r>
                <a14:m>
                  <m:oMath xmlns:m="http://schemas.openxmlformats.org/officeDocument/2006/math">
                    <m:r>
                      <a:rPr lang="fr-CH" sz="2000" i="1" spc="600">
                        <a:solidFill>
                          <a:srgbClr val="006272"/>
                        </a:solidFill>
                        <a:latin typeface="Cambria Math" panose="02040503050406030204" pitchFamily="18" charset="0"/>
                      </a:rPr>
                      <m:t>𝑃</m:t>
                    </m:r>
                  </m:oMath>
                </a14:m>
                <a:r>
                  <a:rPr lang="fr-CH" sz="2000" dirty="0" err="1"/>
                  <a:t>better</a:t>
                </a:r>
                <a:r>
                  <a:rPr lang="fr-CH" sz="2000" dirty="0"/>
                  <a:t> </a:t>
                </a:r>
                <a:r>
                  <a:rPr lang="fr-CH" sz="2000" dirty="0" err="1"/>
                  <a:t>when</a:t>
                </a:r>
                <a:r>
                  <a:rPr lang="fr-CH" sz="2000" dirty="0"/>
                  <a:t> </a:t>
                </a:r>
                <a14:m>
                  <m:oMath xmlns:m="http://schemas.openxmlformats.org/officeDocument/2006/math">
                    <m:r>
                      <a:rPr lang="fr-CH" sz="2000" i="1" spc="600">
                        <a:latin typeface="Cambria Math" panose="02040503050406030204" pitchFamily="18" charset="0"/>
                      </a:rPr>
                      <m:t>𝑠</m:t>
                    </m:r>
                  </m:oMath>
                </a14:m>
                <a:r>
                  <a:rPr lang="fr-CH" sz="2000" dirty="0" err="1"/>
                  <a:t>is</a:t>
                </a:r>
                <a:r>
                  <a:rPr lang="fr-CH" sz="2000" dirty="0"/>
                  <a:t> </a:t>
                </a:r>
                <a:r>
                  <a:rPr lang="fr-CH" sz="2000" dirty="0" err="1"/>
                  <a:t>derived</a:t>
                </a:r>
                <a:r>
                  <a:rPr lang="fr-CH" sz="2000" dirty="0"/>
                  <a:t> </a:t>
                </a:r>
                <a:r>
                  <a:rPr lang="fr-CH" sz="2000" dirty="0" err="1"/>
                  <a:t>from</a:t>
                </a:r>
                <a:r>
                  <a:rPr lang="fr-CH" sz="2000" dirty="0"/>
                  <a:t> </a:t>
                </a:r>
                <a:r>
                  <a:rPr lang="fr-CH" sz="2000" dirty="0" err="1"/>
                  <a:t>past</a:t>
                </a:r>
                <a:r>
                  <a:rPr lang="fr-CH" sz="2000" dirty="0"/>
                  <a:t> transactions</a:t>
                </a:r>
              </a:p>
              <a:p>
                <a:pPr marL="0" indent="0">
                  <a:buNone/>
                </a:pPr>
                <a:endParaRPr lang="fr-CH" sz="2000" dirty="0" smtClean="0"/>
              </a:p>
              <a:p>
                <a:pPr marL="0" indent="0">
                  <a:buNone/>
                </a:pPr>
                <a:r>
                  <a:rPr lang="fr-CH" sz="2000" dirty="0" smtClean="0"/>
                  <a:t>If </a:t>
                </a:r>
                <a14:m>
                  <m:oMath xmlns:m="http://schemas.openxmlformats.org/officeDocument/2006/math">
                    <m:r>
                      <a:rPr lang="fr-CH" sz="2000" i="1">
                        <a:latin typeface="Cambria Math" panose="02040503050406030204" pitchFamily="18" charset="0"/>
                        <a:ea typeface="Cambria Math" panose="02040503050406030204" pitchFamily="18" charset="0"/>
                      </a:rPr>
                      <m:t>𝜑</m:t>
                    </m:r>
                    <m:r>
                      <a:rPr lang="fr-CH" sz="2000" i="1">
                        <a:latin typeface="Cambria Math" panose="02040503050406030204" pitchFamily="18" charset="0"/>
                        <a:ea typeface="Cambria Math" panose="02040503050406030204" pitchFamily="18" charset="0"/>
                      </a:rPr>
                      <m:t>=</m:t>
                    </m:r>
                    <m:r>
                      <a:rPr lang="fr-CH" sz="2000" i="1">
                        <a:latin typeface="Cambria Math" panose="02040503050406030204" pitchFamily="18" charset="0"/>
                        <a:ea typeface="Cambria Math" panose="02040503050406030204" pitchFamily="18" charset="0"/>
                      </a:rPr>
                      <m:t>𝑓</m:t>
                    </m:r>
                    <m:r>
                      <a:rPr lang="fr-CH" sz="2000" i="1">
                        <a:latin typeface="Cambria Math" panose="02040503050406030204" pitchFamily="18" charset="0"/>
                        <a:ea typeface="Cambria Math" panose="02040503050406030204" pitchFamily="18" charset="0"/>
                      </a:rPr>
                      <m:t>(</m:t>
                    </m:r>
                    <m:r>
                      <a:rPr lang="fr-CH" sz="2000" i="1">
                        <a:latin typeface="Cambria Math" panose="02040503050406030204" pitchFamily="18" charset="0"/>
                        <a:ea typeface="Cambria Math" panose="02040503050406030204" pitchFamily="18" charset="0"/>
                      </a:rPr>
                      <m:t>𝑡</m:t>
                    </m:r>
                    <m:r>
                      <a:rPr lang="fr-CH" sz="2000" i="1">
                        <a:latin typeface="Cambria Math" panose="02040503050406030204" pitchFamily="18" charset="0"/>
                        <a:ea typeface="Cambria Math" panose="02040503050406030204" pitchFamily="18" charset="0"/>
                      </a:rPr>
                      <m:t>)</m:t>
                    </m:r>
                  </m:oMath>
                </a14:m>
                <a:r>
                  <a:rPr lang="fr-CH" sz="2000" dirty="0"/>
                  <a:t> </a:t>
                </a:r>
                <a:r>
                  <a:rPr lang="fr-CH" sz="2000" dirty="0" err="1"/>
                  <a:t>denotes</a:t>
                </a:r>
                <a:r>
                  <a:rPr lang="fr-CH" sz="2000" dirty="0"/>
                  <a:t> time </a:t>
                </a:r>
                <a:r>
                  <a:rPr lang="fr-CH" sz="2000" dirty="0" err="1"/>
                  <a:t>varying</a:t>
                </a:r>
                <a:r>
                  <a:rPr lang="fr-CH" sz="2000" dirty="0"/>
                  <a:t> </a:t>
                </a:r>
                <a:r>
                  <a:rPr lang="fr-CH" sz="2000" dirty="0" err="1" smtClean="0"/>
                  <a:t>determinants</a:t>
                </a:r>
                <a:r>
                  <a:rPr lang="fr-CH" sz="2000" dirty="0" smtClean="0"/>
                  <a:t> of </a:t>
                </a:r>
                <a:r>
                  <a:rPr lang="fr-CH" sz="2000" dirty="0" err="1" smtClean="0"/>
                  <a:t>investor</a:t>
                </a:r>
                <a:r>
                  <a:rPr lang="fr-CH" sz="2000" dirty="0" smtClean="0"/>
                  <a:t> </a:t>
                </a:r>
                <a:r>
                  <a:rPr lang="fr-CH" sz="2000" dirty="0" err="1" smtClean="0"/>
                  <a:t>behavior</a:t>
                </a:r>
                <a:r>
                  <a:rPr lang="fr-CH" sz="2000" dirty="0" smtClean="0"/>
                  <a:t> (</a:t>
                </a:r>
                <a:r>
                  <a:rPr lang="fr-CH" sz="2000" dirty="0" err="1" smtClean="0"/>
                  <a:t>e.g</a:t>
                </a:r>
                <a:r>
                  <a:rPr lang="fr-CH" sz="2000" dirty="0" smtClean="0"/>
                  <a:t>. sentiment or </a:t>
                </a:r>
                <a:r>
                  <a:rPr lang="fr-CH" sz="2000" dirty="0" err="1" smtClean="0"/>
                  <a:t>anxiety</a:t>
                </a:r>
                <a:r>
                  <a:rPr lang="fr-CH" sz="2000" dirty="0" smtClean="0"/>
                  <a:t>)</a:t>
                </a:r>
              </a:p>
              <a:p>
                <a:pPr marL="0" indent="0">
                  <a:buNone/>
                </a:pPr>
                <a:r>
                  <a:rPr lang="fr-CH" sz="2000" dirty="0" err="1" smtClean="0">
                    <a:solidFill>
                      <a:srgbClr val="006272"/>
                    </a:solidFill>
                  </a:rPr>
                  <a:t>Hypothesis</a:t>
                </a:r>
                <a:r>
                  <a:rPr lang="fr-CH" sz="2000" dirty="0" smtClean="0">
                    <a:solidFill>
                      <a:srgbClr val="006272"/>
                    </a:solidFill>
                  </a:rPr>
                  <a:t> 2</a:t>
                </a:r>
                <a:r>
                  <a:rPr lang="fr-CH" sz="2000" dirty="0" smtClean="0"/>
                  <a:t>: </a:t>
                </a:r>
                <a14:m>
                  <m:oMath xmlns:m="http://schemas.openxmlformats.org/officeDocument/2006/math">
                    <m:r>
                      <a:rPr lang="fr-CH" sz="2000" i="1">
                        <a:latin typeface="Cambria Math" panose="02040503050406030204" pitchFamily="18" charset="0"/>
                        <a:ea typeface="Cambria Math" panose="02040503050406030204" pitchFamily="18" charset="0"/>
                      </a:rPr>
                      <m:t>𝜑</m:t>
                    </m:r>
                  </m:oMath>
                </a14:m>
                <a:r>
                  <a:rPr lang="fr-CH" sz="2000" dirty="0" smtClean="0"/>
                  <a:t> must </a:t>
                </a:r>
                <a:r>
                  <a:rPr lang="fr-CH" sz="2000" dirty="0" err="1" smtClean="0"/>
                  <a:t>be</a:t>
                </a:r>
                <a:r>
                  <a:rPr lang="fr-CH" sz="2000" dirty="0" smtClean="0"/>
                  <a:t> </a:t>
                </a:r>
                <a:r>
                  <a:rPr lang="fr-CH" sz="2000" dirty="0" err="1" smtClean="0"/>
                  <a:t>associated</a:t>
                </a:r>
                <a:r>
                  <a:rPr lang="fr-CH" sz="2000" dirty="0" smtClean="0"/>
                  <a:t> </a:t>
                </a:r>
                <a:r>
                  <a:rPr lang="fr-CH" sz="2000" dirty="0" err="1"/>
                  <a:t>with</a:t>
                </a:r>
                <a:r>
                  <a:rPr lang="fr-CH" sz="2000" dirty="0"/>
                  <a:t> </a:t>
                </a:r>
                <a:r>
                  <a:rPr lang="fr-CH" sz="2000" dirty="0" smtClean="0"/>
                  <a:t>the observable component </a:t>
                </a:r>
                <a14:m>
                  <m:oMath xmlns:m="http://schemas.openxmlformats.org/officeDocument/2006/math">
                    <m:r>
                      <m:rPr>
                        <m:sty m:val="p"/>
                      </m:rPr>
                      <a:rPr lang="el-GR" sz="2000" i="1" spc="600">
                        <a:solidFill>
                          <a:schemeClr val="accent3">
                            <a:lumMod val="60000"/>
                            <a:lumOff val="40000"/>
                          </a:schemeClr>
                        </a:solidFill>
                        <a:latin typeface="Cambria Math" panose="02040503050406030204" pitchFamily="18" charset="0"/>
                      </a:rPr>
                      <m:t>ρ</m:t>
                    </m:r>
                  </m:oMath>
                </a14:m>
                <a:r>
                  <a:rPr lang="fr-CH" sz="2000" dirty="0" smtClean="0"/>
                  <a:t> (Spatial </a:t>
                </a:r>
                <a:r>
                  <a:rPr lang="fr-CH" sz="2000" dirty="0" err="1" smtClean="0"/>
                  <a:t>autoregression</a:t>
                </a:r>
                <a:r>
                  <a:rPr lang="fr-CH" sz="2000" dirty="0" smtClean="0"/>
                  <a:t>)</a:t>
                </a:r>
                <a:endParaRPr lang="fr-CH" sz="2000" dirty="0"/>
              </a:p>
              <a:p>
                <a:pPr marL="609585" lvl="1" indent="0">
                  <a:buNone/>
                </a:pPr>
                <a14:m>
                  <m:oMathPara xmlns:m="http://schemas.openxmlformats.org/officeDocument/2006/math">
                    <m:oMathParaPr>
                      <m:jc m:val="left"/>
                    </m:oMathParaPr>
                    <m:oMath xmlns:m="http://schemas.openxmlformats.org/officeDocument/2006/math">
                      <m:f>
                        <m:fPr>
                          <m:ctrlPr>
                            <a:rPr lang="fr-CH" sz="2000" i="1">
                              <a:latin typeface="Cambria Math" panose="02040503050406030204" pitchFamily="18" charset="0"/>
                              <a:ea typeface="Cambria Math" panose="02040503050406030204" pitchFamily="18" charset="0"/>
                            </a:rPr>
                          </m:ctrlPr>
                        </m:fPr>
                        <m:num>
                          <m:r>
                            <a:rPr lang="fr-CH"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𝜆</m:t>
                          </m:r>
                        </m:num>
                        <m:den>
                          <m:r>
                            <a:rPr lang="fr-CH" sz="2000" i="1">
                              <a:latin typeface="Cambria Math" panose="02040503050406030204" pitchFamily="18" charset="0"/>
                              <a:ea typeface="Cambria Math" panose="02040503050406030204" pitchFamily="18" charset="0"/>
                            </a:rPr>
                            <m:t>𝜕𝜑</m:t>
                          </m:r>
                        </m:den>
                      </m:f>
                      <m:r>
                        <a:rPr lang="fr-CH" sz="2000" i="1">
                          <a:latin typeface="Cambria Math" panose="02040503050406030204" pitchFamily="18" charset="0"/>
                          <a:ea typeface="Cambria Math" panose="02040503050406030204" pitchFamily="18" charset="0"/>
                        </a:rPr>
                        <m:t>=0</m:t>
                      </m:r>
                    </m:oMath>
                  </m:oMathPara>
                </a14:m>
                <a:endParaRPr lang="fr-CH" sz="2000" i="1" dirty="0">
                  <a:latin typeface="Cambria Math" panose="02040503050406030204" pitchFamily="18" charset="0"/>
                  <a:ea typeface="Cambria Math" panose="02040503050406030204" pitchFamily="18" charset="0"/>
                </a:endParaRPr>
              </a:p>
              <a:p>
                <a:pPr marL="0" lvl="1" indent="0">
                  <a:buNone/>
                </a:pPr>
                <a:r>
                  <a:rPr lang="fr-CH" sz="2000" dirty="0" err="1" smtClean="0">
                    <a:solidFill>
                      <a:srgbClr val="006272"/>
                    </a:solidFill>
                  </a:rPr>
                  <a:t>Hypothesis</a:t>
                </a:r>
                <a:r>
                  <a:rPr lang="fr-CH" sz="2000" dirty="0" smtClean="0">
                    <a:solidFill>
                      <a:srgbClr val="006272"/>
                    </a:solidFill>
                  </a:rPr>
                  <a:t> 3</a:t>
                </a:r>
                <a:r>
                  <a:rPr lang="fr-CH" sz="2000" dirty="0" smtClean="0"/>
                  <a:t>: </a:t>
                </a:r>
                <a14:m>
                  <m:oMath xmlns:m="http://schemas.openxmlformats.org/officeDocument/2006/math">
                    <m:r>
                      <a:rPr lang="fr-CH" sz="2000" i="1">
                        <a:latin typeface="Cambria Math" panose="02040503050406030204" pitchFamily="18" charset="0"/>
                        <a:ea typeface="Cambria Math" panose="02040503050406030204" pitchFamily="18" charset="0"/>
                      </a:rPr>
                      <m:t>𝜑</m:t>
                    </m:r>
                  </m:oMath>
                </a14:m>
                <a:r>
                  <a:rPr lang="fr-CH" sz="2000" dirty="0"/>
                  <a:t> must </a:t>
                </a:r>
                <a:r>
                  <a:rPr lang="fr-CH" sz="2000" dirty="0" smtClean="0"/>
                  <a:t>NOT </a:t>
                </a:r>
                <a:r>
                  <a:rPr lang="fr-CH" sz="2000" dirty="0" err="1" smtClean="0"/>
                  <a:t>be</a:t>
                </a:r>
                <a:r>
                  <a:rPr lang="fr-CH" sz="2000" dirty="0" smtClean="0"/>
                  <a:t> </a:t>
                </a:r>
                <a:r>
                  <a:rPr lang="fr-CH" sz="2000" dirty="0" err="1"/>
                  <a:t>associated</a:t>
                </a:r>
                <a:r>
                  <a:rPr lang="fr-CH" sz="2000" dirty="0"/>
                  <a:t> </a:t>
                </a:r>
                <a:r>
                  <a:rPr lang="fr-CH" sz="2000" dirty="0" err="1"/>
                  <a:t>with</a:t>
                </a:r>
                <a:r>
                  <a:rPr lang="fr-CH" sz="2000" dirty="0"/>
                  <a:t> the </a:t>
                </a:r>
                <a:r>
                  <a:rPr lang="fr-CH" sz="2000" dirty="0" smtClean="0"/>
                  <a:t>un observable </a:t>
                </a:r>
                <a:r>
                  <a:rPr lang="fr-CH" sz="2000" dirty="0"/>
                  <a:t>component</a:t>
                </a:r>
                <a14:m>
                  <m:oMath xmlns:m="http://schemas.openxmlformats.org/officeDocument/2006/math">
                    <m:r>
                      <a:rPr lang="fr-CH" sz="2000" b="0" i="0" spc="600" smtClean="0">
                        <a:solidFill>
                          <a:schemeClr val="accent3">
                            <a:lumMod val="60000"/>
                            <a:lumOff val="40000"/>
                          </a:schemeClr>
                        </a:solidFill>
                        <a:latin typeface="Cambria Math" panose="02040503050406030204" pitchFamily="18" charset="0"/>
                      </a:rPr>
                      <m:t> </m:t>
                    </m:r>
                    <m:r>
                      <a:rPr lang="en-US" sz="2000" i="1" spc="600">
                        <a:solidFill>
                          <a:schemeClr val="accent3">
                            <a:lumMod val="60000"/>
                            <a:lumOff val="40000"/>
                          </a:schemeClr>
                        </a:solidFill>
                        <a:latin typeface="Cambria Math" panose="02040503050406030204" pitchFamily="18" charset="0"/>
                      </a:rPr>
                      <m:t>𝜆</m:t>
                    </m:r>
                  </m:oMath>
                </a14:m>
                <a:r>
                  <a:rPr lang="fr-CH" sz="2000" dirty="0"/>
                  <a:t>(Spatial </a:t>
                </a:r>
                <a:r>
                  <a:rPr lang="fr-CH" sz="2000" dirty="0" err="1" smtClean="0"/>
                  <a:t>error</a:t>
                </a:r>
                <a:r>
                  <a:rPr lang="fr-CH" sz="2000" dirty="0" smtClean="0"/>
                  <a:t>)</a:t>
                </a:r>
                <a:endParaRPr lang="fr-CH" sz="2000" dirty="0"/>
              </a:p>
              <a:p>
                <a:pPr marL="609585" lvl="1" indent="0">
                  <a:buNone/>
                </a:pPr>
                <a14:m>
                  <m:oMathPara xmlns:m="http://schemas.openxmlformats.org/officeDocument/2006/math">
                    <m:oMathParaPr>
                      <m:jc m:val="left"/>
                    </m:oMathParaPr>
                    <m:oMath xmlns:m="http://schemas.openxmlformats.org/officeDocument/2006/math">
                      <m:f>
                        <m:fPr>
                          <m:ctrlPr>
                            <a:rPr lang="fr-CH" sz="2000" i="1">
                              <a:latin typeface="Cambria Math" panose="02040503050406030204" pitchFamily="18" charset="0"/>
                            </a:rPr>
                          </m:ctrlPr>
                        </m:fPr>
                        <m:num>
                          <m:r>
                            <a:rPr lang="fr-CH" sz="2000" i="1">
                              <a:latin typeface="Cambria Math" panose="02040503050406030204" pitchFamily="18" charset="0"/>
                            </a:rPr>
                            <m:t>𝜕</m:t>
                          </m:r>
                          <m:r>
                            <a:rPr lang="en-US" sz="2000" i="1">
                              <a:latin typeface="Cambria Math" panose="02040503050406030204" pitchFamily="18" charset="0"/>
                            </a:rPr>
                            <m:t>𝜌</m:t>
                          </m:r>
                        </m:num>
                        <m:den>
                          <m:r>
                            <a:rPr lang="fr-CH" sz="2000" i="1">
                              <a:latin typeface="Cambria Math" panose="02040503050406030204" pitchFamily="18" charset="0"/>
                            </a:rPr>
                            <m:t>𝜕</m:t>
                          </m:r>
                          <m:r>
                            <a:rPr lang="fr-CH" sz="2000" i="1">
                              <a:latin typeface="Cambria Math" panose="02040503050406030204" pitchFamily="18" charset="0"/>
                              <a:ea typeface="Cambria Math" panose="02040503050406030204" pitchFamily="18" charset="0"/>
                            </a:rPr>
                            <m:t>𝜑</m:t>
                          </m:r>
                        </m:den>
                      </m:f>
                      <m:r>
                        <a:rPr lang="fr-CH" sz="2000" i="1" dirty="0">
                          <a:latin typeface="Cambria Math" panose="02040503050406030204" pitchFamily="18" charset="0"/>
                          <a:ea typeface="Cambria Math" panose="02040503050406030204" pitchFamily="18" charset="0"/>
                        </a:rPr>
                        <m:t>≠</m:t>
                      </m:r>
                      <m:r>
                        <a:rPr lang="fr-CH" sz="2000" i="1">
                          <a:latin typeface="Cambria Math" panose="02040503050406030204" pitchFamily="18" charset="0"/>
                        </a:rPr>
                        <m:t>0</m:t>
                      </m:r>
                    </m:oMath>
                  </m:oMathPara>
                </a14:m>
                <a:endParaRPr lang="fr-CH" sz="2000" dirty="0" smtClean="0"/>
              </a:p>
            </p:txBody>
          </p:sp>
        </mc:Choice>
        <mc:Fallback xmlns="">
          <p:sp>
            <p:nvSpPr>
              <p:cNvPr id="7" name="Content Placeholder 3"/>
              <p:cNvSpPr>
                <a:spLocks noGrp="1" noRot="1" noChangeAspect="1" noMove="1" noResize="1" noEditPoints="1" noAdjustHandles="1" noChangeArrowheads="1" noChangeShapeType="1" noTextEdit="1"/>
              </p:cNvSpPr>
              <p:nvPr>
                <p:ph idx="4294967295"/>
              </p:nvPr>
            </p:nvSpPr>
            <p:spPr>
              <a:xfrm>
                <a:off x="382386" y="2639982"/>
                <a:ext cx="11029950" cy="4107327"/>
              </a:xfrm>
              <a:blipFill rotWithShape="0">
                <a:blip r:embed="rId2"/>
                <a:stretch>
                  <a:fillRect l="-608" t="-742"/>
                </a:stretch>
              </a:blipFill>
            </p:spPr>
            <p:txBody>
              <a:bodyPr/>
              <a:lstStyle/>
              <a:p>
                <a:r>
                  <a:rPr lang="en-US">
                    <a:noFill/>
                  </a:rPr>
                  <a:t> </a:t>
                </a:r>
              </a:p>
            </p:txBody>
          </p:sp>
        </mc:Fallback>
      </mc:AlternateContent>
      <p:sp>
        <p:nvSpPr>
          <p:cNvPr id="9" name="Rectangle 8"/>
          <p:cNvSpPr/>
          <p:nvPr/>
        </p:nvSpPr>
        <p:spPr>
          <a:xfrm>
            <a:off x="382386" y="1810518"/>
            <a:ext cx="1809549" cy="64489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507965" y="1810518"/>
            <a:ext cx="3100939" cy="64489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924935" y="1810518"/>
            <a:ext cx="858252" cy="6448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Rectangle 11"/>
              <p:cNvSpPr/>
              <p:nvPr/>
            </p:nvSpPr>
            <p:spPr>
              <a:xfrm>
                <a:off x="407482" y="1919423"/>
                <a:ext cx="6405151" cy="477054"/>
              </a:xfrm>
              <a:prstGeom prst="rect">
                <a:avLst/>
              </a:prstGeom>
            </p:spPr>
            <p:txBody>
              <a:bodyPr wrap="none">
                <a:spAutoFit/>
              </a:bodyPr>
              <a:lstStyle/>
              <a:p>
                <a:pPr algn="ctr"/>
                <a14:m>
                  <m:oMath xmlns:m="http://schemas.openxmlformats.org/officeDocument/2006/math">
                    <m:r>
                      <a:rPr lang="fr-CH" sz="2500" i="1" spc="600">
                        <a:solidFill>
                          <a:srgbClr val="006272"/>
                        </a:solidFill>
                        <a:latin typeface="Cambria Math" panose="02040503050406030204" pitchFamily="18" charset="0"/>
                      </a:rPr>
                      <m:t>𝑃</m:t>
                    </m:r>
                    <m:r>
                      <a:rPr lang="fr-CH" sz="2500" i="1" spc="600">
                        <a:solidFill>
                          <a:srgbClr val="006272"/>
                        </a:solidFill>
                        <a:latin typeface="Cambria Math" panose="02040503050406030204" pitchFamily="18" charset="0"/>
                      </a:rPr>
                      <m:t>=</m:t>
                    </m:r>
                    <m:r>
                      <a:rPr lang="fr-CH" sz="2500" i="1" spc="600">
                        <a:solidFill>
                          <a:srgbClr val="006272"/>
                        </a:solidFill>
                        <a:latin typeface="Cambria Math" panose="02040503050406030204" pitchFamily="18" charset="0"/>
                        <a:ea typeface="Cambria Math" panose="02040503050406030204" pitchFamily="18" charset="0"/>
                      </a:rPr>
                      <m:t>𝛽</m:t>
                    </m:r>
                    <m:sSup>
                      <m:sSupPr>
                        <m:ctrlPr>
                          <a:rPr lang="en-US" sz="2500" i="1" spc="600">
                            <a:latin typeface="Cambria Math" panose="02040503050406030204" pitchFamily="18" charset="0"/>
                          </a:rPr>
                        </m:ctrlPr>
                      </m:sSupPr>
                      <m:e>
                        <m:r>
                          <a:rPr lang="fr-CH" sz="2500" spc="600">
                            <a:latin typeface="Cambria Math" panose="02040503050406030204" pitchFamily="18" charset="0"/>
                          </a:rPr>
                          <m:t>.</m:t>
                        </m:r>
                        <m:r>
                          <m:rPr>
                            <m:sty m:val="p"/>
                          </m:rPr>
                          <a:rPr lang="en-US" sz="2500" spc="600">
                            <a:latin typeface="Cambria Math" panose="02040503050406030204" pitchFamily="18" charset="0"/>
                          </a:rPr>
                          <m:t>θ</m:t>
                        </m:r>
                      </m:e>
                      <m:sup>
                        <m:r>
                          <a:rPr lang="en-US" sz="2500" spc="600">
                            <a:latin typeface="Cambria Math" panose="02040503050406030204" pitchFamily="18" charset="0"/>
                          </a:rPr>
                          <m:t>′</m:t>
                        </m:r>
                      </m:sup>
                    </m:sSup>
                    <m:r>
                      <a:rPr lang="fr-CH" sz="2500" i="1" spc="600">
                        <a:solidFill>
                          <a:srgbClr val="006272"/>
                        </a:solidFill>
                        <a:latin typeface="Cambria Math" panose="02040503050406030204" pitchFamily="18" charset="0"/>
                      </a:rPr>
                      <m:t>+</m:t>
                    </m:r>
                    <m:d>
                      <m:dPr>
                        <m:ctrlPr>
                          <a:rPr lang="fr-CH" sz="2500" i="1" spc="600">
                            <a:solidFill>
                              <a:schemeClr val="accent3">
                                <a:lumMod val="60000"/>
                                <a:lumOff val="40000"/>
                              </a:schemeClr>
                            </a:solidFill>
                            <a:latin typeface="Cambria Math" panose="02040503050406030204" pitchFamily="18" charset="0"/>
                          </a:rPr>
                        </m:ctrlPr>
                      </m:dPr>
                      <m:e>
                        <m:r>
                          <m:rPr>
                            <m:sty m:val="p"/>
                          </m:rPr>
                          <a:rPr lang="el-GR" sz="2500" i="1" spc="600">
                            <a:solidFill>
                              <a:schemeClr val="accent3">
                                <a:lumMod val="60000"/>
                                <a:lumOff val="40000"/>
                              </a:schemeClr>
                            </a:solidFill>
                            <a:latin typeface="Cambria Math" panose="02040503050406030204" pitchFamily="18" charset="0"/>
                          </a:rPr>
                          <m:t>ρ</m:t>
                        </m:r>
                        <m:r>
                          <a:rPr lang="fr-CH" sz="2500" i="1" spc="600">
                            <a:solidFill>
                              <a:schemeClr val="accent3">
                                <a:lumMod val="60000"/>
                                <a:lumOff val="40000"/>
                              </a:schemeClr>
                            </a:solidFill>
                            <a:latin typeface="Cambria Math" panose="02040503050406030204" pitchFamily="18" charset="0"/>
                          </a:rPr>
                          <m:t>−</m:t>
                        </m:r>
                        <m:r>
                          <a:rPr lang="fr-CH" sz="2500" i="1" spc="600">
                            <a:solidFill>
                              <a:schemeClr val="accent3">
                                <a:lumMod val="60000"/>
                                <a:lumOff val="40000"/>
                              </a:schemeClr>
                            </a:solidFill>
                            <a:latin typeface="Cambria Math" panose="02040503050406030204" pitchFamily="18" charset="0"/>
                            <a:ea typeface="Cambria Math" panose="02040503050406030204" pitchFamily="18" charset="0"/>
                          </a:rPr>
                          <m:t>𝜋</m:t>
                        </m:r>
                      </m:e>
                    </m:d>
                    <m:r>
                      <a:rPr lang="fr-CH" sz="2500" i="1" spc="600">
                        <a:solidFill>
                          <a:srgbClr val="006272"/>
                        </a:solidFill>
                        <a:latin typeface="Cambria Math" panose="02040503050406030204" pitchFamily="18" charset="0"/>
                      </a:rPr>
                      <m:t>.</m:t>
                    </m:r>
                    <m:r>
                      <a:rPr lang="fr-CH" sz="2500" i="1" spc="600">
                        <a:latin typeface="Cambria Math" panose="02040503050406030204" pitchFamily="18" charset="0"/>
                      </a:rPr>
                      <m:t>𝑠</m:t>
                    </m:r>
                    <m:r>
                      <a:rPr lang="fr-CH" sz="2500" i="1" spc="600">
                        <a:solidFill>
                          <a:srgbClr val="006272"/>
                        </a:solidFill>
                        <a:latin typeface="Cambria Math" panose="02040503050406030204" pitchFamily="18" charset="0"/>
                      </a:rPr>
                      <m:t>+</m:t>
                    </m:r>
                    <m:d>
                      <m:dPr>
                        <m:ctrlPr>
                          <a:rPr lang="fr-CH" sz="2500" i="1" spc="600">
                            <a:solidFill>
                              <a:srgbClr val="006272"/>
                            </a:solidFill>
                            <a:latin typeface="Cambria Math" panose="02040503050406030204" pitchFamily="18" charset="0"/>
                          </a:rPr>
                        </m:ctrlPr>
                      </m:dPr>
                      <m:e>
                        <m:r>
                          <a:rPr lang="fr-CH" sz="2500" i="1" spc="600">
                            <a:solidFill>
                              <a:schemeClr val="accent3">
                                <a:lumMod val="60000"/>
                                <a:lumOff val="40000"/>
                              </a:schemeClr>
                            </a:solidFill>
                            <a:latin typeface="Cambria Math" panose="02040503050406030204" pitchFamily="18" charset="0"/>
                            <a:ea typeface="Cambria Math" panose="02040503050406030204" pitchFamily="18" charset="0"/>
                          </a:rPr>
                          <m:t>𝜋</m:t>
                        </m:r>
                      </m:e>
                    </m:d>
                    <m:r>
                      <a:rPr lang="fr-CH" sz="2500" i="1" spc="600">
                        <a:solidFill>
                          <a:srgbClr val="006272"/>
                        </a:solidFill>
                        <a:latin typeface="Cambria Math" panose="02040503050406030204" pitchFamily="18" charset="0"/>
                      </a:rPr>
                      <m:t>.</m:t>
                    </m:r>
                    <m:r>
                      <a:rPr lang="fr-CH" sz="2500" i="1" spc="600">
                        <a:latin typeface="Cambria Math" panose="02040503050406030204" pitchFamily="18" charset="0"/>
                      </a:rPr>
                      <m:t>𝑠</m:t>
                    </m:r>
                    <m:r>
                      <a:rPr lang="fr-CH" sz="2500" i="1" spc="600">
                        <a:solidFill>
                          <a:srgbClr val="006272"/>
                        </a:solidFill>
                        <a:latin typeface="Cambria Math" panose="02040503050406030204" pitchFamily="18" charset="0"/>
                      </a:rPr>
                      <m:t>+</m:t>
                    </m:r>
                    <m:r>
                      <a:rPr lang="en-US" sz="2500" i="1" spc="600">
                        <a:solidFill>
                          <a:schemeClr val="accent3">
                            <a:lumMod val="60000"/>
                            <a:lumOff val="40000"/>
                          </a:schemeClr>
                        </a:solidFill>
                        <a:latin typeface="Cambria Math" panose="02040503050406030204" pitchFamily="18" charset="0"/>
                      </a:rPr>
                      <m:t>𝜆</m:t>
                    </m:r>
                  </m:oMath>
                </a14:m>
                <a:r>
                  <a:rPr lang="en-US" sz="2500" spc="600" dirty="0"/>
                  <a:t> </a:t>
                </a:r>
                <a14:m>
                  <m:oMath xmlns:m="http://schemas.openxmlformats.org/officeDocument/2006/math">
                    <m:r>
                      <m:rPr>
                        <m:sty m:val="p"/>
                      </m:rPr>
                      <a:rPr lang="en-US" sz="2500" spc="600">
                        <a:latin typeface="Cambria Math" panose="02040503050406030204" pitchFamily="18" charset="0"/>
                      </a:rPr>
                      <m:t>ε</m:t>
                    </m:r>
                  </m:oMath>
                </a14:m>
                <a:endParaRPr lang="en-US" sz="2500" spc="600" dirty="0">
                  <a:solidFill>
                    <a:srgbClr val="0070C0"/>
                  </a:solidFill>
                </a:endParaRPr>
              </a:p>
            </p:txBody>
          </p:sp>
        </mc:Choice>
        <mc:Fallback xmlns="">
          <p:sp>
            <p:nvSpPr>
              <p:cNvPr id="12" name="Rectangle 11"/>
              <p:cNvSpPr>
                <a:spLocks noRot="1" noChangeAspect="1" noMove="1" noResize="1" noEditPoints="1" noAdjustHandles="1" noChangeArrowheads="1" noChangeShapeType="1" noTextEdit="1"/>
              </p:cNvSpPr>
              <p:nvPr/>
            </p:nvSpPr>
            <p:spPr>
              <a:xfrm>
                <a:off x="407482" y="1919423"/>
                <a:ext cx="6405151" cy="477054"/>
              </a:xfrm>
              <a:prstGeom prst="rect">
                <a:avLst/>
              </a:prstGeom>
              <a:blipFill rotWithShape="0">
                <a:blip r:embed="rId3"/>
                <a:stretch>
                  <a:fillRect/>
                </a:stretch>
              </a:blipFill>
            </p:spPr>
            <p:txBody>
              <a:bodyPr/>
              <a:lstStyle/>
              <a:p>
                <a:r>
                  <a:rPr lang="en-US">
                    <a:noFill/>
                  </a:rPr>
                  <a:t> </a:t>
                </a:r>
              </a:p>
            </p:txBody>
          </p:sp>
        </mc:Fallback>
      </mc:AlternateContent>
      <p:sp>
        <p:nvSpPr>
          <p:cNvPr id="16" name="TextBox 15"/>
          <p:cNvSpPr txBox="1"/>
          <p:nvPr/>
        </p:nvSpPr>
        <p:spPr>
          <a:xfrm>
            <a:off x="6354061" y="968416"/>
            <a:ext cx="1711174" cy="369332"/>
          </a:xfrm>
          <a:prstGeom prst="rect">
            <a:avLst/>
          </a:prstGeom>
          <a:noFill/>
        </p:spPr>
        <p:txBody>
          <a:bodyPr wrap="none" rtlCol="0">
            <a:spAutoFit/>
          </a:bodyPr>
          <a:lstStyle/>
          <a:p>
            <a:r>
              <a:rPr lang="fr-CH" dirty="0" smtClean="0">
                <a:solidFill>
                  <a:schemeClr val="bg2">
                    <a:lumMod val="25000"/>
                  </a:schemeClr>
                </a:solidFill>
              </a:rPr>
              <a:t>Not Observable</a:t>
            </a:r>
            <a:endParaRPr lang="en-US" dirty="0">
              <a:solidFill>
                <a:schemeClr val="bg2">
                  <a:lumMod val="25000"/>
                </a:schemeClr>
              </a:solidFill>
            </a:endParaRPr>
          </a:p>
        </p:txBody>
      </p:sp>
      <p:sp>
        <p:nvSpPr>
          <p:cNvPr id="17" name="TextBox 16"/>
          <p:cNvSpPr txBox="1"/>
          <p:nvPr/>
        </p:nvSpPr>
        <p:spPr>
          <a:xfrm>
            <a:off x="4260458" y="943102"/>
            <a:ext cx="1263936" cy="369332"/>
          </a:xfrm>
          <a:prstGeom prst="rect">
            <a:avLst/>
          </a:prstGeom>
          <a:noFill/>
        </p:spPr>
        <p:txBody>
          <a:bodyPr wrap="none" rtlCol="0">
            <a:spAutoFit/>
          </a:bodyPr>
          <a:lstStyle/>
          <a:p>
            <a:r>
              <a:rPr lang="fr-CH" dirty="0" smtClean="0">
                <a:solidFill>
                  <a:schemeClr val="bg2">
                    <a:lumMod val="25000"/>
                  </a:schemeClr>
                </a:solidFill>
              </a:rPr>
              <a:t>Observable</a:t>
            </a:r>
            <a:endParaRPr lang="en-US" dirty="0">
              <a:solidFill>
                <a:schemeClr val="bg2">
                  <a:lumMod val="25000"/>
                </a:schemeClr>
              </a:solidFill>
            </a:endParaRPr>
          </a:p>
        </p:txBody>
      </p:sp>
      <p:cxnSp>
        <p:nvCxnSpPr>
          <p:cNvPr id="18" name="Straight Arrow Connector 17"/>
          <p:cNvCxnSpPr>
            <a:stCxn id="17" idx="2"/>
          </p:cNvCxnSpPr>
          <p:nvPr/>
        </p:nvCxnSpPr>
        <p:spPr>
          <a:xfrm flipH="1">
            <a:off x="4182586" y="1312434"/>
            <a:ext cx="709840" cy="7098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7" idx="2"/>
          </p:cNvCxnSpPr>
          <p:nvPr/>
        </p:nvCxnSpPr>
        <p:spPr>
          <a:xfrm>
            <a:off x="4892426" y="1312434"/>
            <a:ext cx="595774" cy="745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6535723" y="1321379"/>
            <a:ext cx="709840" cy="7098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507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animEffect transition="in" filter="fade">
                                      <p:cBhvr>
                                        <p:cTn id="24" dur="500"/>
                                        <p:tgtEl>
                                          <p:spTgt spid="7">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fade">
                                      <p:cBhvr>
                                        <p:cTn id="29" dur="500"/>
                                        <p:tgtEl>
                                          <p:spTgt spid="7">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xEl>
                                              <p:pRg st="3" end="3"/>
                                            </p:txEl>
                                          </p:spTgt>
                                        </p:tgtEl>
                                        <p:attrNameLst>
                                          <p:attrName>style.visibility</p:attrName>
                                        </p:attrNameLst>
                                      </p:cBhvr>
                                      <p:to>
                                        <p:strVal val="visible"/>
                                      </p:to>
                                    </p:set>
                                    <p:animEffect transition="in" filter="fade">
                                      <p:cBhvr>
                                        <p:cTn id="34" dur="500"/>
                                        <p:tgtEl>
                                          <p:spTgt spid="7">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
                                            <p:txEl>
                                              <p:pRg st="4" end="4"/>
                                            </p:txEl>
                                          </p:spTgt>
                                        </p:tgtEl>
                                        <p:attrNameLst>
                                          <p:attrName>style.visibility</p:attrName>
                                        </p:attrNameLst>
                                      </p:cBhvr>
                                      <p:to>
                                        <p:strVal val="visible"/>
                                      </p:to>
                                    </p:set>
                                    <p:animEffect transition="in" filter="fade">
                                      <p:cBhvr>
                                        <p:cTn id="39" dur="500"/>
                                        <p:tgtEl>
                                          <p:spTgt spid="7">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7">
                                            <p:txEl>
                                              <p:pRg st="5" end="5"/>
                                            </p:txEl>
                                          </p:spTgt>
                                        </p:tgtEl>
                                        <p:attrNameLst>
                                          <p:attrName>style.visibility</p:attrName>
                                        </p:attrNameLst>
                                      </p:cBhvr>
                                      <p:to>
                                        <p:strVal val="visible"/>
                                      </p:to>
                                    </p:set>
                                    <p:animEffect transition="in" filter="fade">
                                      <p:cBhvr>
                                        <p:cTn id="44" dur="500"/>
                                        <p:tgtEl>
                                          <p:spTgt spid="7">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Effect transition="in" filter="fade">
                                      <p:cBhvr>
                                        <p:cTn id="49" dur="500"/>
                                        <p:tgtEl>
                                          <p:spTgt spid="7">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7">
                                            <p:txEl>
                                              <p:pRg st="7" end="7"/>
                                            </p:txEl>
                                          </p:spTgt>
                                        </p:tgtEl>
                                        <p:attrNameLst>
                                          <p:attrName>style.visibility</p:attrName>
                                        </p:attrNameLst>
                                      </p:cBhvr>
                                      <p:to>
                                        <p:strVal val="visible"/>
                                      </p:to>
                                    </p:set>
                                    <p:animEffect transition="in" filter="fade">
                                      <p:cBhvr>
                                        <p:cTn id="54"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0" indent="0">
              <a:buNone/>
            </a:pPr>
            <a:r>
              <a:rPr lang="fr-CH" dirty="0"/>
              <a:t>Data</a:t>
            </a:r>
            <a:endParaRPr lang="en-US" dirty="0"/>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39497900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19</a:t>
            </a:fld>
            <a:endParaRPr lang="fr-FR" dirty="0"/>
          </a:p>
        </p:txBody>
      </p:sp>
      <p:sp>
        <p:nvSpPr>
          <p:cNvPr id="3" name="Content Placeholder 2"/>
          <p:cNvSpPr>
            <a:spLocks noGrp="1"/>
          </p:cNvSpPr>
          <p:nvPr>
            <p:ph idx="4294967295"/>
          </p:nvPr>
        </p:nvSpPr>
        <p:spPr>
          <a:xfrm>
            <a:off x="648392" y="2181225"/>
            <a:ext cx="11029950" cy="3678238"/>
          </a:xfrm>
        </p:spPr>
        <p:txBody>
          <a:bodyPr/>
          <a:lstStyle/>
          <a:p>
            <a:r>
              <a:rPr lang="fr-CH" sz="2000" dirty="0"/>
              <a:t>5,845 </a:t>
            </a:r>
            <a:r>
              <a:rPr lang="fr-CH" sz="2000" dirty="0" err="1"/>
              <a:t>hotel</a:t>
            </a:r>
            <a:r>
              <a:rPr lang="fr-CH" sz="2000" dirty="0"/>
              <a:t> transactions (2001-2016) in the US (</a:t>
            </a:r>
            <a:r>
              <a:rPr lang="fr-CH" sz="2000" dirty="0" err="1">
                <a:solidFill>
                  <a:schemeClr val="accent3">
                    <a:lumMod val="60000"/>
                    <a:lumOff val="40000"/>
                  </a:schemeClr>
                </a:solidFill>
              </a:rPr>
              <a:t>CoStar</a:t>
            </a:r>
            <a:r>
              <a:rPr lang="fr-CH" sz="2000" dirty="0"/>
              <a:t>)</a:t>
            </a:r>
          </a:p>
          <a:p>
            <a:r>
              <a:rPr lang="fr-CH" sz="2000" dirty="0"/>
              <a:t>Hotel </a:t>
            </a:r>
            <a:r>
              <a:rPr lang="fr-CH" sz="2000" dirty="0" err="1"/>
              <a:t>attributes</a:t>
            </a:r>
            <a:r>
              <a:rPr lang="fr-CH" sz="2000" dirty="0"/>
              <a:t> (</a:t>
            </a:r>
            <a:r>
              <a:rPr lang="fr-CH" sz="2000" dirty="0">
                <a:solidFill>
                  <a:schemeClr val="accent3">
                    <a:lumMod val="60000"/>
                    <a:lumOff val="40000"/>
                  </a:schemeClr>
                </a:solidFill>
              </a:rPr>
              <a:t>STR</a:t>
            </a:r>
            <a:r>
              <a:rPr lang="fr-CH" sz="2000" dirty="0"/>
              <a:t>)</a:t>
            </a:r>
          </a:p>
          <a:p>
            <a:r>
              <a:rPr lang="fr-CH" sz="2000" dirty="0" err="1"/>
              <a:t>Macroeconomic</a:t>
            </a:r>
            <a:r>
              <a:rPr lang="fr-CH" sz="2000" dirty="0"/>
              <a:t> data on </a:t>
            </a:r>
            <a:r>
              <a:rPr lang="fr-CH" sz="2000" dirty="0" err="1"/>
              <a:t>debt</a:t>
            </a:r>
            <a:r>
              <a:rPr lang="fr-CH" sz="2000" dirty="0"/>
              <a:t> &amp; </a:t>
            </a:r>
            <a:r>
              <a:rPr lang="fr-CH" sz="2000" dirty="0" err="1"/>
              <a:t>equity</a:t>
            </a:r>
            <a:r>
              <a:rPr lang="fr-CH" sz="2000" dirty="0"/>
              <a:t> (</a:t>
            </a:r>
            <a:r>
              <a:rPr lang="fr-CH" sz="2000" dirty="0" err="1">
                <a:solidFill>
                  <a:schemeClr val="accent3">
                    <a:lumMod val="60000"/>
                    <a:lumOff val="40000"/>
                  </a:schemeClr>
                </a:solidFill>
              </a:rPr>
              <a:t>Federal</a:t>
            </a:r>
            <a:r>
              <a:rPr lang="fr-CH" sz="2000" dirty="0">
                <a:solidFill>
                  <a:schemeClr val="accent3">
                    <a:lumMod val="60000"/>
                    <a:lumOff val="40000"/>
                  </a:schemeClr>
                </a:solidFill>
              </a:rPr>
              <a:t> </a:t>
            </a:r>
            <a:r>
              <a:rPr lang="fr-CH" sz="2000" dirty="0" smtClean="0">
                <a:solidFill>
                  <a:schemeClr val="accent3">
                    <a:lumMod val="60000"/>
                    <a:lumOff val="40000"/>
                  </a:schemeClr>
                </a:solidFill>
              </a:rPr>
              <a:t>Reserve, St. Louis</a:t>
            </a:r>
            <a:r>
              <a:rPr lang="fr-CH" sz="2000" dirty="0" smtClean="0"/>
              <a:t>)</a:t>
            </a:r>
            <a:endParaRPr lang="fr-CH" sz="2000" dirty="0"/>
          </a:p>
          <a:p>
            <a:r>
              <a:rPr lang="fr-CH" sz="2000" dirty="0"/>
              <a:t>Data on commercial </a:t>
            </a:r>
            <a:r>
              <a:rPr lang="fr-CH" sz="2000" dirty="0" err="1"/>
              <a:t>loans</a:t>
            </a:r>
            <a:r>
              <a:rPr lang="fr-CH" sz="2000" dirty="0"/>
              <a:t> (</a:t>
            </a:r>
            <a:r>
              <a:rPr lang="fr-CH" sz="2000" dirty="0">
                <a:solidFill>
                  <a:schemeClr val="accent3">
                    <a:lumMod val="60000"/>
                    <a:lumOff val="40000"/>
                  </a:schemeClr>
                </a:solidFill>
              </a:rPr>
              <a:t>NCREIF</a:t>
            </a:r>
            <a:r>
              <a:rPr lang="fr-CH" sz="2000" dirty="0"/>
              <a:t>)</a:t>
            </a:r>
          </a:p>
          <a:p>
            <a:r>
              <a:rPr lang="fr-CH" sz="2000" dirty="0"/>
              <a:t>Commercial </a:t>
            </a:r>
            <a:r>
              <a:rPr lang="fr-CH" sz="2000" dirty="0" err="1"/>
              <a:t>property</a:t>
            </a:r>
            <a:r>
              <a:rPr lang="fr-CH" sz="2000" dirty="0"/>
              <a:t> Price Index (</a:t>
            </a:r>
            <a:r>
              <a:rPr lang="fr-CH" sz="2000" dirty="0">
                <a:solidFill>
                  <a:schemeClr val="accent3">
                    <a:lumMod val="60000"/>
                    <a:lumOff val="40000"/>
                  </a:schemeClr>
                </a:solidFill>
              </a:rPr>
              <a:t>Moody’s</a:t>
            </a:r>
            <a:r>
              <a:rPr lang="fr-CH" sz="2000" dirty="0"/>
              <a:t>)</a:t>
            </a:r>
          </a:p>
          <a:p>
            <a:r>
              <a:rPr lang="fr-CH" sz="2000" dirty="0" err="1"/>
              <a:t>Investor</a:t>
            </a:r>
            <a:r>
              <a:rPr lang="fr-CH" sz="2000" dirty="0"/>
              <a:t> sentiments (</a:t>
            </a:r>
            <a:r>
              <a:rPr lang="fr-CH" sz="2000" dirty="0">
                <a:solidFill>
                  <a:schemeClr val="accent3">
                    <a:lumMod val="60000"/>
                    <a:lumOff val="40000"/>
                  </a:schemeClr>
                </a:solidFill>
              </a:rPr>
              <a:t>RERC</a:t>
            </a:r>
            <a:r>
              <a:rPr lang="fr-CH" sz="2000" dirty="0"/>
              <a:t>)</a:t>
            </a:r>
          </a:p>
        </p:txBody>
      </p:sp>
      <p:sp>
        <p:nvSpPr>
          <p:cNvPr id="2" name="Title 1"/>
          <p:cNvSpPr>
            <a:spLocks noGrp="1"/>
          </p:cNvSpPr>
          <p:nvPr>
            <p:ph type="title" idx="4294967295"/>
          </p:nvPr>
        </p:nvSpPr>
        <p:spPr>
          <a:xfrm>
            <a:off x="648392" y="701675"/>
            <a:ext cx="11029950" cy="1014413"/>
          </a:xfrm>
        </p:spPr>
        <p:txBody>
          <a:bodyPr/>
          <a:lstStyle/>
          <a:p>
            <a:r>
              <a:rPr lang="fr-CH" dirty="0" smtClean="0">
                <a:solidFill>
                  <a:schemeClr val="accent3">
                    <a:lumMod val="50000"/>
                  </a:schemeClr>
                </a:solidFill>
              </a:rPr>
              <a:t>Data Sources</a:t>
            </a:r>
            <a:endParaRPr lang="en-US" dirty="0">
              <a:solidFill>
                <a:schemeClr val="accent3">
                  <a:lumMod val="50000"/>
                </a:schemeClr>
              </a:solidFill>
            </a:endParaRPr>
          </a:p>
        </p:txBody>
      </p:sp>
    </p:spTree>
    <p:extLst>
      <p:ext uri="{BB962C8B-B14F-4D97-AF65-F5344CB8AC3E}">
        <p14:creationId xmlns:p14="http://schemas.microsoft.com/office/powerpoint/2010/main" val="23962642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20</a:t>
            </a:fld>
            <a:endParaRPr lang="fr-FR" dirty="0"/>
          </a:p>
        </p:txBody>
      </p:sp>
      <p:sp>
        <p:nvSpPr>
          <p:cNvPr id="2" name="Title 1"/>
          <p:cNvSpPr>
            <a:spLocks noGrp="1"/>
          </p:cNvSpPr>
          <p:nvPr>
            <p:ph type="title" idx="4294967295"/>
          </p:nvPr>
        </p:nvSpPr>
        <p:spPr>
          <a:xfrm>
            <a:off x="457200" y="628431"/>
            <a:ext cx="11029950" cy="511983"/>
          </a:xfrm>
        </p:spPr>
        <p:txBody>
          <a:bodyPr>
            <a:normAutofit fontScale="90000"/>
          </a:bodyPr>
          <a:lstStyle/>
          <a:p>
            <a:r>
              <a:rPr lang="fr-CH" dirty="0" smtClean="0">
                <a:solidFill>
                  <a:schemeClr val="accent3">
                    <a:lumMod val="50000"/>
                  </a:schemeClr>
                </a:solidFill>
              </a:rPr>
              <a:t>Data </a:t>
            </a:r>
            <a:r>
              <a:rPr lang="fr-CH" dirty="0" err="1" smtClean="0">
                <a:solidFill>
                  <a:schemeClr val="accent3">
                    <a:lumMod val="50000"/>
                  </a:schemeClr>
                </a:solidFill>
              </a:rPr>
              <a:t>Summary</a:t>
            </a:r>
            <a:r>
              <a:rPr lang="fr-CH" dirty="0" smtClean="0">
                <a:solidFill>
                  <a:schemeClr val="accent3">
                    <a:lumMod val="50000"/>
                  </a:schemeClr>
                </a:solidFill>
              </a:rPr>
              <a:t>  | Cross Section</a:t>
            </a:r>
            <a:endParaRPr lang="en-US" dirty="0">
              <a:solidFill>
                <a:schemeClr val="accent3">
                  <a:lumMod val="50000"/>
                </a:schemeClr>
              </a:solidFill>
            </a:endParaRPr>
          </a:p>
        </p:txBody>
      </p:sp>
      <p:graphicFrame>
        <p:nvGraphicFramePr>
          <p:cNvPr id="7" name="Content Placeholder 3"/>
          <p:cNvGraphicFramePr>
            <a:graphicFrameLocks/>
          </p:cNvGraphicFramePr>
          <p:nvPr>
            <p:extLst>
              <p:ext uri="{D42A27DB-BD31-4B8C-83A1-F6EECF244321}">
                <p14:modId xmlns:p14="http://schemas.microsoft.com/office/powerpoint/2010/main" val="3214527291"/>
              </p:ext>
            </p:extLst>
          </p:nvPr>
        </p:nvGraphicFramePr>
        <p:xfrm>
          <a:off x="815413" y="1282559"/>
          <a:ext cx="10766987" cy="4896558"/>
        </p:xfrm>
        <a:graphic>
          <a:graphicData uri="http://schemas.openxmlformats.org/drawingml/2006/table">
            <a:tbl>
              <a:tblPr firstRow="1" firstCol="1" bandRow="1">
                <a:tableStyleId>{0660B408-B3CF-4A94-85FC-2B1E0A45F4A2}</a:tableStyleId>
              </a:tblPr>
              <a:tblGrid>
                <a:gridCol w="3338420"/>
                <a:gridCol w="1919787"/>
                <a:gridCol w="1507297"/>
                <a:gridCol w="2081696"/>
                <a:gridCol w="1919787"/>
              </a:tblGrid>
              <a:tr h="272031">
                <a:tc>
                  <a:txBody>
                    <a:bodyPr/>
                    <a:lstStyle/>
                    <a:p>
                      <a:pPr>
                        <a:lnSpc>
                          <a:spcPct val="107000"/>
                        </a:lnSpc>
                      </a:pPr>
                      <a:endParaRPr lang="en-US" sz="1600" dirty="0">
                        <a:effectLst/>
                        <a:latin typeface="Calibri" panose="020F0502020204030204" pitchFamily="34" charset="0"/>
                      </a:endParaRPr>
                    </a:p>
                  </a:txBody>
                  <a:tcPr marL="0" marR="0" marT="0" marB="0"/>
                </a:tc>
                <a:tc>
                  <a:txBody>
                    <a:bodyPr/>
                    <a:lstStyle/>
                    <a:p>
                      <a:pPr marL="0" marR="0">
                        <a:lnSpc>
                          <a:spcPct val="107000"/>
                        </a:lnSpc>
                        <a:spcBef>
                          <a:spcPts val="0"/>
                        </a:spcBef>
                        <a:spcAft>
                          <a:spcPts val="0"/>
                        </a:spcAft>
                      </a:pPr>
                      <a:r>
                        <a:rPr lang="en-US" sz="1600">
                          <a:effectLst/>
                        </a:rPr>
                        <a:t>Mean</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Min</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Max</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err="1">
                          <a:effectLst/>
                        </a:rPr>
                        <a:t>Stdev</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r>
              <a:tr h="272031">
                <a:tc>
                  <a:txBody>
                    <a:bodyPr/>
                    <a:lstStyle/>
                    <a:p>
                      <a:pPr marL="0" marR="0">
                        <a:lnSpc>
                          <a:spcPct val="107000"/>
                        </a:lnSpc>
                        <a:spcBef>
                          <a:spcPts val="0"/>
                        </a:spcBef>
                        <a:spcAft>
                          <a:spcPts val="0"/>
                        </a:spcAft>
                      </a:pPr>
                      <a:r>
                        <a:rPr lang="en-US" sz="1600" b="0" dirty="0">
                          <a:effectLst/>
                        </a:rPr>
                        <a:t>SALEPRICE</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effectLst/>
                        </a:rPr>
                        <a:t>13,606,437</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solidFill>
                            <a:srgbClr val="006272"/>
                          </a:solidFill>
                          <a:effectLst/>
                        </a:rPr>
                        <a:t>700,000</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solidFill>
                            <a:srgbClr val="006272"/>
                          </a:solidFill>
                          <a:effectLst/>
                        </a:rPr>
                        <a:t>808,753,517</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41,226,479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r>
              <a:tr h="272031">
                <a:tc>
                  <a:txBody>
                    <a:bodyPr/>
                    <a:lstStyle/>
                    <a:p>
                      <a:pPr marL="0" marR="0">
                        <a:lnSpc>
                          <a:spcPct val="107000"/>
                        </a:lnSpc>
                        <a:spcBef>
                          <a:spcPts val="0"/>
                        </a:spcBef>
                        <a:spcAft>
                          <a:spcPts val="0"/>
                        </a:spcAft>
                      </a:pPr>
                      <a:r>
                        <a:rPr lang="en-US" sz="1600" b="0" dirty="0">
                          <a:effectLst/>
                        </a:rPr>
                        <a:t>ROOMS</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126.34</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solidFill>
                            <a:srgbClr val="006272"/>
                          </a:solidFill>
                          <a:effectLst/>
                        </a:rPr>
                        <a:t>10</a:t>
                      </a:r>
                      <a:endParaRPr lang="en-US" sz="160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solidFill>
                            <a:srgbClr val="006272"/>
                          </a:solidFill>
                          <a:effectLst/>
                        </a:rPr>
                        <a:t>2955</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139.12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r>
              <a:tr h="272031">
                <a:tc>
                  <a:txBody>
                    <a:bodyPr/>
                    <a:lstStyle/>
                    <a:p>
                      <a:pPr marL="0" marR="0">
                        <a:lnSpc>
                          <a:spcPct val="107000"/>
                        </a:lnSpc>
                        <a:spcBef>
                          <a:spcPts val="0"/>
                        </a:spcBef>
                        <a:spcAft>
                          <a:spcPts val="0"/>
                        </a:spcAft>
                      </a:pPr>
                      <a:r>
                        <a:rPr lang="en-US" sz="1600" b="0">
                          <a:effectLst/>
                        </a:rPr>
                        <a:t>FLOORS</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effectLst/>
                        </a:rPr>
                        <a:t>4.41</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effectLst/>
                        </a:rPr>
                        <a:t>60</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4.68</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r>
              <a:tr h="272031">
                <a:tc>
                  <a:txBody>
                    <a:bodyPr/>
                    <a:lstStyle/>
                    <a:p>
                      <a:pPr marL="0" marR="0">
                        <a:lnSpc>
                          <a:spcPct val="107000"/>
                        </a:lnSpc>
                        <a:spcBef>
                          <a:spcPts val="0"/>
                        </a:spcBef>
                        <a:spcAft>
                          <a:spcPts val="0"/>
                        </a:spcAft>
                      </a:pPr>
                      <a:r>
                        <a:rPr lang="en-US" sz="1600" b="0" dirty="0">
                          <a:effectLst/>
                        </a:rPr>
                        <a:t>SALEAGE</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effectLst/>
                        </a:rPr>
                        <a:t>27.59</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218</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21.12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r>
              <a:tr h="272031">
                <a:tc>
                  <a:txBody>
                    <a:bodyPr/>
                    <a:lstStyle/>
                    <a:p>
                      <a:pPr marL="0" marR="0">
                        <a:lnSpc>
                          <a:spcPct val="107000"/>
                        </a:lnSpc>
                        <a:spcBef>
                          <a:spcPts val="0"/>
                        </a:spcBef>
                        <a:spcAft>
                          <a:spcPts val="0"/>
                        </a:spcAft>
                      </a:pPr>
                      <a:r>
                        <a:rPr lang="en-US" sz="1600" b="0" dirty="0" smtClean="0">
                          <a:effectLst/>
                        </a:rPr>
                        <a:t>LAND</a:t>
                      </a:r>
                      <a:r>
                        <a:rPr lang="en-US" sz="1600" b="0" baseline="0" dirty="0" smtClean="0">
                          <a:effectLst/>
                        </a:rPr>
                        <a:t> (Acres)</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5.57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2517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51.04</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r>
              <a:tr h="272031">
                <a:tc>
                  <a:txBody>
                    <a:bodyPr/>
                    <a:lstStyle/>
                    <a:p>
                      <a:pPr marL="0" marR="0">
                        <a:lnSpc>
                          <a:spcPct val="107000"/>
                        </a:lnSpc>
                        <a:spcBef>
                          <a:spcPts val="0"/>
                        </a:spcBef>
                        <a:spcAft>
                          <a:spcPts val="0"/>
                        </a:spcAft>
                      </a:pPr>
                      <a:r>
                        <a:rPr lang="en-US" sz="1600" b="0" dirty="0" smtClean="0">
                          <a:effectLst/>
                        </a:rPr>
                        <a:t>SIZES</a:t>
                      </a:r>
                      <a:r>
                        <a:rPr lang="en-US" sz="1600" b="0" baseline="0" dirty="0" smtClean="0">
                          <a:effectLst/>
                        </a:rPr>
                        <a:t> (sf)</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85,353.9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effectLst/>
                        </a:rPr>
                        <a:t>4,292,500</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143,410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r>
              <a:tr h="272031">
                <a:tc>
                  <a:txBody>
                    <a:bodyPr/>
                    <a:lstStyle/>
                    <a:p>
                      <a:pPr marL="0" marR="0">
                        <a:lnSpc>
                          <a:spcPct val="107000"/>
                        </a:lnSpc>
                        <a:spcBef>
                          <a:spcPts val="0"/>
                        </a:spcBef>
                        <a:spcAft>
                          <a:spcPts val="0"/>
                        </a:spcAft>
                      </a:pPr>
                      <a:r>
                        <a:rPr lang="en-US" sz="1600" b="0" dirty="0">
                          <a:effectLst/>
                        </a:rPr>
                        <a:t>OPERATION</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r>
              <a:tr h="272031">
                <a:tc>
                  <a:txBody>
                    <a:bodyPr/>
                    <a:lstStyle/>
                    <a:p>
                      <a:pPr marL="0" marR="0">
                        <a:lnSpc>
                          <a:spcPct val="107000"/>
                        </a:lnSpc>
                        <a:spcBef>
                          <a:spcPts val="0"/>
                        </a:spcBef>
                        <a:spcAft>
                          <a:spcPts val="0"/>
                        </a:spcAft>
                      </a:pPr>
                      <a:r>
                        <a:rPr lang="en-US" sz="1600" b="0">
                          <a:effectLst/>
                        </a:rPr>
                        <a:t>Chain Management</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solidFill>
                            <a:srgbClr val="006272"/>
                          </a:solidFill>
                          <a:effectLst/>
                        </a:rPr>
                        <a:t>0.07</a:t>
                      </a:r>
                      <a:endParaRPr lang="en-US" sz="160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a:lnSpc>
                          <a:spcPct val="107000"/>
                        </a:lnSpc>
                      </a:pPr>
                      <a:endParaRPr lang="en-US" sz="1600">
                        <a:effectLst/>
                        <a:latin typeface="Calibri" panose="020F0502020204030204" pitchFamily="34" charset="0"/>
                      </a:endParaRPr>
                    </a:p>
                  </a:txBody>
                  <a:tcPr marL="0" marR="0" marT="0" marB="0"/>
                </a:tc>
              </a:tr>
              <a:tr h="272031">
                <a:tc>
                  <a:txBody>
                    <a:bodyPr/>
                    <a:lstStyle/>
                    <a:p>
                      <a:pPr marL="0" marR="0">
                        <a:lnSpc>
                          <a:spcPct val="107000"/>
                        </a:lnSpc>
                        <a:spcBef>
                          <a:spcPts val="0"/>
                        </a:spcBef>
                        <a:spcAft>
                          <a:spcPts val="0"/>
                        </a:spcAft>
                      </a:pPr>
                      <a:r>
                        <a:rPr lang="en-US" sz="1600" b="0">
                          <a:effectLst/>
                        </a:rPr>
                        <a:t>Franchise</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solidFill>
                            <a:srgbClr val="006272"/>
                          </a:solidFill>
                          <a:effectLst/>
                        </a:rPr>
                        <a:t>0.66</a:t>
                      </a:r>
                      <a:endParaRPr lang="en-US" sz="160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a:lnSpc>
                          <a:spcPct val="107000"/>
                        </a:lnSpc>
                      </a:pPr>
                      <a:endParaRPr lang="en-US" sz="1600">
                        <a:effectLst/>
                        <a:latin typeface="Calibri" panose="020F0502020204030204" pitchFamily="34" charset="0"/>
                      </a:endParaRPr>
                    </a:p>
                  </a:txBody>
                  <a:tcPr marL="0" marR="0" marT="0" marB="0"/>
                </a:tc>
              </a:tr>
              <a:tr h="272031">
                <a:tc>
                  <a:txBody>
                    <a:bodyPr/>
                    <a:lstStyle/>
                    <a:p>
                      <a:pPr marL="0" marR="0">
                        <a:lnSpc>
                          <a:spcPct val="107000"/>
                        </a:lnSpc>
                        <a:spcBef>
                          <a:spcPts val="0"/>
                        </a:spcBef>
                        <a:spcAft>
                          <a:spcPts val="0"/>
                        </a:spcAft>
                      </a:pPr>
                      <a:r>
                        <a:rPr lang="en-US" sz="1600" b="0">
                          <a:effectLst/>
                        </a:rPr>
                        <a:t>Independent</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solidFill>
                            <a:srgbClr val="006272"/>
                          </a:solidFill>
                          <a:effectLst/>
                        </a:rPr>
                        <a:t>0.27</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a:lnSpc>
                          <a:spcPct val="107000"/>
                        </a:lnSpc>
                      </a:pPr>
                      <a:endParaRPr lang="en-US" sz="1600">
                        <a:effectLst/>
                        <a:latin typeface="Calibri" panose="020F0502020204030204" pitchFamily="34" charset="0"/>
                      </a:endParaRPr>
                    </a:p>
                  </a:txBody>
                  <a:tcPr marL="0" marR="0" marT="0" marB="0"/>
                </a:tc>
              </a:tr>
              <a:tr h="272031">
                <a:tc>
                  <a:txBody>
                    <a:bodyPr/>
                    <a:lstStyle/>
                    <a:p>
                      <a:pPr marL="0" marR="0">
                        <a:lnSpc>
                          <a:spcPct val="107000"/>
                        </a:lnSpc>
                        <a:spcBef>
                          <a:spcPts val="0"/>
                        </a:spcBef>
                        <a:spcAft>
                          <a:spcPts val="0"/>
                        </a:spcAft>
                      </a:pPr>
                      <a:r>
                        <a:rPr lang="en-US" sz="1600" b="0">
                          <a:effectLst/>
                        </a:rPr>
                        <a:t>CLASS</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r>
              <a:tr h="272031">
                <a:tc>
                  <a:txBody>
                    <a:bodyPr/>
                    <a:lstStyle/>
                    <a:p>
                      <a:pPr marL="0" marR="0">
                        <a:lnSpc>
                          <a:spcPct val="107000"/>
                        </a:lnSpc>
                        <a:spcBef>
                          <a:spcPts val="0"/>
                        </a:spcBef>
                        <a:spcAft>
                          <a:spcPts val="0"/>
                        </a:spcAft>
                      </a:pPr>
                      <a:r>
                        <a:rPr lang="en-US" sz="1600" b="0">
                          <a:effectLst/>
                        </a:rPr>
                        <a:t>Economy Class</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solidFill>
                            <a:srgbClr val="006272"/>
                          </a:solidFill>
                          <a:effectLst/>
                        </a:rPr>
                        <a:t>0.34</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a:lnSpc>
                          <a:spcPct val="107000"/>
                        </a:lnSpc>
                      </a:pPr>
                      <a:endParaRPr lang="en-US" sz="1600">
                        <a:effectLst/>
                        <a:latin typeface="Calibri" panose="020F0502020204030204" pitchFamily="34" charset="0"/>
                      </a:endParaRPr>
                    </a:p>
                  </a:txBody>
                  <a:tcPr marL="0" marR="0" marT="0" marB="0"/>
                </a:tc>
              </a:tr>
              <a:tr h="272031">
                <a:tc>
                  <a:txBody>
                    <a:bodyPr/>
                    <a:lstStyle/>
                    <a:p>
                      <a:pPr marL="0" marR="0">
                        <a:lnSpc>
                          <a:spcPct val="107000"/>
                        </a:lnSpc>
                        <a:spcBef>
                          <a:spcPts val="0"/>
                        </a:spcBef>
                        <a:spcAft>
                          <a:spcPts val="0"/>
                        </a:spcAft>
                      </a:pPr>
                      <a:r>
                        <a:rPr lang="en-US" sz="1600" b="0">
                          <a:effectLst/>
                        </a:rPr>
                        <a:t>Luxury Class</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0.03</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a:lnSpc>
                          <a:spcPct val="107000"/>
                        </a:lnSpc>
                      </a:pPr>
                      <a:endParaRPr lang="en-US" sz="1600">
                        <a:effectLst/>
                        <a:latin typeface="Calibri" panose="020F0502020204030204" pitchFamily="34" charset="0"/>
                      </a:endParaRPr>
                    </a:p>
                  </a:txBody>
                  <a:tcPr marL="0" marR="0" marT="0" marB="0"/>
                </a:tc>
              </a:tr>
              <a:tr h="272031">
                <a:tc>
                  <a:txBody>
                    <a:bodyPr/>
                    <a:lstStyle/>
                    <a:p>
                      <a:pPr marL="0" marR="0">
                        <a:lnSpc>
                          <a:spcPct val="107000"/>
                        </a:lnSpc>
                        <a:spcBef>
                          <a:spcPts val="0"/>
                        </a:spcBef>
                        <a:spcAft>
                          <a:spcPts val="0"/>
                        </a:spcAft>
                      </a:pPr>
                      <a:r>
                        <a:rPr lang="en-US" sz="1600" b="0">
                          <a:effectLst/>
                        </a:rPr>
                        <a:t>Midscale Class</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solidFill>
                            <a:srgbClr val="006272"/>
                          </a:solidFill>
                          <a:effectLst/>
                        </a:rPr>
                        <a:t>0.18</a:t>
                      </a:r>
                      <a:endParaRPr lang="en-US" sz="160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a:lnSpc>
                          <a:spcPct val="107000"/>
                        </a:lnSpc>
                      </a:pPr>
                      <a:endParaRPr lang="en-US" sz="1600">
                        <a:effectLst/>
                        <a:latin typeface="Calibri" panose="020F0502020204030204" pitchFamily="34" charset="0"/>
                      </a:endParaRPr>
                    </a:p>
                  </a:txBody>
                  <a:tcPr marL="0" marR="0" marT="0" marB="0"/>
                </a:tc>
              </a:tr>
              <a:tr h="272031">
                <a:tc>
                  <a:txBody>
                    <a:bodyPr/>
                    <a:lstStyle/>
                    <a:p>
                      <a:pPr marL="0" marR="0">
                        <a:lnSpc>
                          <a:spcPct val="107000"/>
                        </a:lnSpc>
                        <a:spcBef>
                          <a:spcPts val="0"/>
                        </a:spcBef>
                        <a:spcAft>
                          <a:spcPts val="0"/>
                        </a:spcAft>
                      </a:pPr>
                      <a:r>
                        <a:rPr lang="en-US" sz="1600" b="0">
                          <a:effectLst/>
                        </a:rPr>
                        <a:t>Upper Midscale Class</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solidFill>
                            <a:srgbClr val="006272"/>
                          </a:solidFill>
                          <a:effectLst/>
                        </a:rPr>
                        <a:t>0.21</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a:lnSpc>
                          <a:spcPct val="107000"/>
                        </a:lnSpc>
                      </a:pPr>
                      <a:endParaRPr lang="en-US" sz="1600">
                        <a:effectLst/>
                        <a:latin typeface="Calibri" panose="020F0502020204030204" pitchFamily="34" charset="0"/>
                      </a:endParaRPr>
                    </a:p>
                  </a:txBody>
                  <a:tcPr marL="0" marR="0" marT="0" marB="0"/>
                </a:tc>
              </a:tr>
              <a:tr h="272031">
                <a:tc>
                  <a:txBody>
                    <a:bodyPr/>
                    <a:lstStyle/>
                    <a:p>
                      <a:pPr marL="0" marR="0">
                        <a:lnSpc>
                          <a:spcPct val="107000"/>
                        </a:lnSpc>
                        <a:spcBef>
                          <a:spcPts val="0"/>
                        </a:spcBef>
                        <a:spcAft>
                          <a:spcPts val="0"/>
                        </a:spcAft>
                      </a:pPr>
                      <a:r>
                        <a:rPr lang="en-US" sz="1600" b="0">
                          <a:effectLst/>
                        </a:rPr>
                        <a:t>Upper Upscale Class</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0.09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a:lnSpc>
                          <a:spcPct val="107000"/>
                        </a:lnSpc>
                      </a:pPr>
                      <a:endParaRPr lang="en-US" sz="1600">
                        <a:effectLst/>
                        <a:latin typeface="Calibri" panose="020F0502020204030204" pitchFamily="34" charset="0"/>
                      </a:endParaRPr>
                    </a:p>
                  </a:txBody>
                  <a:tcPr marL="0" marR="0" marT="0" marB="0"/>
                </a:tc>
              </a:tr>
              <a:tr h="272031">
                <a:tc>
                  <a:txBody>
                    <a:bodyPr/>
                    <a:lstStyle/>
                    <a:p>
                      <a:pPr marL="0" marR="0">
                        <a:lnSpc>
                          <a:spcPct val="107000"/>
                        </a:lnSpc>
                        <a:spcBef>
                          <a:spcPts val="0"/>
                        </a:spcBef>
                        <a:spcAft>
                          <a:spcPts val="0"/>
                        </a:spcAft>
                      </a:pPr>
                      <a:r>
                        <a:rPr lang="en-US" sz="1600" b="0" dirty="0">
                          <a:effectLst/>
                        </a:rPr>
                        <a:t>Upscale Class</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effectLst/>
                        </a:rPr>
                        <a:t>0.15</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a:effectLst/>
                        </a:rPr>
                        <a:t>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marL="0" marR="0">
                        <a:lnSpc>
                          <a:spcPct val="107000"/>
                        </a:lnSpc>
                        <a:spcBef>
                          <a:spcPts val="0"/>
                        </a:spcBef>
                        <a:spcAft>
                          <a:spcPts val="0"/>
                        </a:spcAft>
                      </a:pPr>
                      <a:r>
                        <a:rPr lang="en-US" sz="1600" dirty="0">
                          <a:effectLst/>
                        </a:rPr>
                        <a:t>1</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0" marR="0" marT="0" marB="0"/>
                </a:tc>
                <a:tc>
                  <a:txBody>
                    <a:bodyPr/>
                    <a:lstStyle/>
                    <a:p>
                      <a:pPr>
                        <a:lnSpc>
                          <a:spcPct val="107000"/>
                        </a:lnSpc>
                      </a:pPr>
                      <a:endParaRPr lang="en-US" sz="1600" dirty="0">
                        <a:effectLst/>
                        <a:latin typeface="Calibri" panose="020F0502020204030204" pitchFamily="34" charset="0"/>
                      </a:endParaRPr>
                    </a:p>
                  </a:txBody>
                  <a:tcPr marL="0" marR="0" marT="0" marB="0"/>
                </a:tc>
              </a:tr>
            </a:tbl>
          </a:graphicData>
        </a:graphic>
      </p:graphicFrame>
      <p:sp>
        <p:nvSpPr>
          <p:cNvPr id="8" name="Content Placeholder 2"/>
          <p:cNvSpPr txBox="1">
            <a:spLocks/>
          </p:cNvSpPr>
          <p:nvPr/>
        </p:nvSpPr>
        <p:spPr>
          <a:xfrm>
            <a:off x="704509" y="6463332"/>
            <a:ext cx="4108831" cy="360649"/>
          </a:xfrm>
          <a:prstGeom prst="rect">
            <a:avLst/>
          </a:prstGeom>
          <a:solidFill>
            <a:schemeClr val="bg1"/>
          </a:solidFill>
          <a:ln>
            <a:solidFill>
              <a:schemeClr val="bg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5A5A5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5A5A5A"/>
              </a:buClr>
              <a:buSzPct val="80000"/>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5A5A5A"/>
              </a:buClr>
              <a:buFont typeface="Arial" panose="020B0604020202020204" pitchFamily="34" charset="0"/>
              <a:buChar char="•"/>
              <a:defRPr sz="1600" kern="1200">
                <a:solidFill>
                  <a:srgbClr val="5A5A5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H" sz="1333" dirty="0" err="1"/>
              <a:t>Only</a:t>
            </a:r>
            <a:r>
              <a:rPr lang="fr-CH" sz="1333" dirty="0"/>
              <a:t> </a:t>
            </a:r>
            <a:r>
              <a:rPr lang="fr-CH" sz="1333" dirty="0" err="1"/>
              <a:t>salient</a:t>
            </a:r>
            <a:r>
              <a:rPr lang="fr-CH" sz="1333" dirty="0"/>
              <a:t> variables are </a:t>
            </a:r>
            <a:r>
              <a:rPr lang="fr-CH" sz="1333" dirty="0" err="1"/>
              <a:t>presented</a:t>
            </a:r>
            <a:r>
              <a:rPr lang="fr-CH" sz="1333" dirty="0"/>
              <a:t> in </a:t>
            </a:r>
            <a:r>
              <a:rPr lang="fr-CH" sz="1333" dirty="0" err="1"/>
              <a:t>this</a:t>
            </a:r>
            <a:r>
              <a:rPr lang="fr-CH" sz="1333" dirty="0"/>
              <a:t> table</a:t>
            </a:r>
            <a:endParaRPr lang="en-US" sz="1333" dirty="0"/>
          </a:p>
        </p:txBody>
      </p:sp>
    </p:spTree>
    <p:extLst>
      <p:ext uri="{BB962C8B-B14F-4D97-AF65-F5344CB8AC3E}">
        <p14:creationId xmlns:p14="http://schemas.microsoft.com/office/powerpoint/2010/main" val="22679380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21</a:t>
            </a:fld>
            <a:endParaRPr lang="fr-FR" dirty="0"/>
          </a:p>
        </p:txBody>
      </p:sp>
      <p:graphicFrame>
        <p:nvGraphicFramePr>
          <p:cNvPr id="9" name="Content Placeholder 3"/>
          <p:cNvGraphicFramePr>
            <a:graphicFrameLocks noGrp="1"/>
          </p:cNvGraphicFramePr>
          <p:nvPr>
            <p:ph idx="4294967295"/>
            <p:extLst>
              <p:ext uri="{D42A27DB-BD31-4B8C-83A1-F6EECF244321}">
                <p14:modId xmlns:p14="http://schemas.microsoft.com/office/powerpoint/2010/main" val="1523868461"/>
              </p:ext>
            </p:extLst>
          </p:nvPr>
        </p:nvGraphicFramePr>
        <p:xfrm>
          <a:off x="580283" y="1532054"/>
          <a:ext cx="11030527" cy="4032443"/>
        </p:xfrm>
        <a:graphic>
          <a:graphicData uri="http://schemas.openxmlformats.org/drawingml/2006/table">
            <a:tbl>
              <a:tblPr firstRow="1" firstCol="1" bandRow="1">
                <a:tableStyleId>{0660B408-B3CF-4A94-85FC-2B1E0A45F4A2}</a:tableStyleId>
              </a:tblPr>
              <a:tblGrid>
                <a:gridCol w="6497513"/>
                <a:gridCol w="1512926"/>
                <a:gridCol w="978953"/>
                <a:gridCol w="1087725"/>
                <a:gridCol w="953410"/>
              </a:tblGrid>
              <a:tr h="317999">
                <a:tc>
                  <a:txBody>
                    <a:bodyPr/>
                    <a:lstStyle/>
                    <a:p>
                      <a:pPr>
                        <a:lnSpc>
                          <a:spcPct val="107000"/>
                        </a:lnSpc>
                      </a:pPr>
                      <a:endParaRPr lang="en-US" sz="1600" dirty="0">
                        <a:effectLst/>
                        <a:latin typeface="Calibri" panose="020F0502020204030204" pitchFamily="34" charset="0"/>
                      </a:endParaRPr>
                    </a:p>
                  </a:txBody>
                  <a:tcPr marL="93678" marR="93678" marT="0" marB="0" anchor="b"/>
                </a:tc>
                <a:tc>
                  <a:txBody>
                    <a:bodyPr/>
                    <a:lstStyle/>
                    <a:p>
                      <a:pPr marL="0" marR="0" algn="r">
                        <a:lnSpc>
                          <a:spcPct val="107000"/>
                        </a:lnSpc>
                        <a:spcBef>
                          <a:spcPts val="0"/>
                        </a:spcBef>
                        <a:spcAft>
                          <a:spcPts val="0"/>
                        </a:spcAft>
                      </a:pPr>
                      <a:r>
                        <a:rPr lang="en-US" sz="1600">
                          <a:effectLst/>
                        </a:rPr>
                        <a:t>Mean</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Min</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Max</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Stdev</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r h="309537">
                <a:tc>
                  <a:txBody>
                    <a:bodyPr/>
                    <a:lstStyle/>
                    <a:p>
                      <a:pPr marL="0" marR="0">
                        <a:lnSpc>
                          <a:spcPct val="107000"/>
                        </a:lnSpc>
                        <a:spcBef>
                          <a:spcPts val="0"/>
                        </a:spcBef>
                        <a:spcAft>
                          <a:spcPts val="0"/>
                        </a:spcAft>
                      </a:pPr>
                      <a:r>
                        <a:rPr lang="en-US" sz="1600" b="0" dirty="0" smtClean="0">
                          <a:effectLst/>
                        </a:rPr>
                        <a:t>HRERC (Hotel Investor Sentiments)</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dirty="0">
                          <a:solidFill>
                            <a:srgbClr val="006272"/>
                          </a:solidFill>
                          <a:effectLst/>
                        </a:rPr>
                        <a:t>5.210</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dirty="0">
                          <a:solidFill>
                            <a:srgbClr val="006272"/>
                          </a:solidFill>
                          <a:effectLst/>
                        </a:rPr>
                        <a:t>2.100</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dirty="0">
                          <a:solidFill>
                            <a:srgbClr val="006272"/>
                          </a:solidFill>
                          <a:effectLst/>
                        </a:rPr>
                        <a:t>7.100</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1.367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r h="309537">
                <a:tc>
                  <a:txBody>
                    <a:bodyPr/>
                    <a:lstStyle/>
                    <a:p>
                      <a:pPr marL="0" marR="0">
                        <a:lnSpc>
                          <a:spcPct val="107000"/>
                        </a:lnSpc>
                        <a:spcBef>
                          <a:spcPts val="0"/>
                        </a:spcBef>
                        <a:spcAft>
                          <a:spcPts val="0"/>
                        </a:spcAft>
                      </a:pPr>
                      <a:r>
                        <a:rPr lang="en-US" sz="1600" b="0" dirty="0" smtClean="0">
                          <a:effectLst/>
                        </a:rPr>
                        <a:t>CPPI  (Commercial Property</a:t>
                      </a:r>
                      <a:r>
                        <a:rPr lang="en-US" sz="1600" b="0" baseline="0" dirty="0" smtClean="0">
                          <a:effectLst/>
                        </a:rPr>
                        <a:t> Price Index)</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0.406</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-3.661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1.737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1.153</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r h="309537">
                <a:tc>
                  <a:txBody>
                    <a:bodyPr/>
                    <a:lstStyle/>
                    <a:p>
                      <a:pPr marL="0" marR="0">
                        <a:lnSpc>
                          <a:spcPct val="107000"/>
                        </a:lnSpc>
                        <a:spcBef>
                          <a:spcPts val="0"/>
                        </a:spcBef>
                        <a:spcAft>
                          <a:spcPts val="0"/>
                        </a:spcAft>
                      </a:pPr>
                      <a:r>
                        <a:rPr lang="en-US" sz="1600" b="0" dirty="0" smtClean="0">
                          <a:effectLst/>
                        </a:rPr>
                        <a:t>TERM (Spread)</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2.091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-0.433</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3.610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1.092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r h="309537">
                <a:tc>
                  <a:txBody>
                    <a:bodyPr/>
                    <a:lstStyle/>
                    <a:p>
                      <a:pPr marL="0" marR="0">
                        <a:lnSpc>
                          <a:spcPct val="107000"/>
                        </a:lnSpc>
                        <a:spcBef>
                          <a:spcPts val="0"/>
                        </a:spcBef>
                        <a:spcAft>
                          <a:spcPts val="0"/>
                        </a:spcAft>
                      </a:pPr>
                      <a:r>
                        <a:rPr lang="en-US" sz="1600" b="0" dirty="0" smtClean="0">
                          <a:effectLst/>
                        </a:rPr>
                        <a:t>DEFAULT (Spread)</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4.817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1.179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8.535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1.625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r h="309537">
                <a:tc>
                  <a:txBody>
                    <a:bodyPr/>
                    <a:lstStyle/>
                    <a:p>
                      <a:pPr marL="0" marR="0">
                        <a:lnSpc>
                          <a:spcPct val="107000"/>
                        </a:lnSpc>
                        <a:spcBef>
                          <a:spcPts val="0"/>
                        </a:spcBef>
                        <a:spcAft>
                          <a:spcPts val="0"/>
                        </a:spcAft>
                      </a:pPr>
                      <a:r>
                        <a:rPr lang="en-US" sz="1600" b="0" dirty="0" smtClean="0">
                          <a:effectLst/>
                        </a:rPr>
                        <a:t>INT.RATE (Hotel loans)</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0.057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0.020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0.080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0.011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r h="309537">
                <a:tc>
                  <a:txBody>
                    <a:bodyPr/>
                    <a:lstStyle/>
                    <a:p>
                      <a:pPr marL="0" marR="0">
                        <a:lnSpc>
                          <a:spcPct val="107000"/>
                        </a:lnSpc>
                        <a:spcBef>
                          <a:spcPts val="0"/>
                        </a:spcBef>
                        <a:spcAft>
                          <a:spcPts val="0"/>
                        </a:spcAft>
                      </a:pPr>
                      <a:r>
                        <a:rPr lang="en-US" sz="1600" b="0" dirty="0" smtClean="0">
                          <a:effectLst/>
                        </a:rPr>
                        <a:t>LTV (Hotel loans)</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0.543</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0.384</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0.837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0.087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r h="309537">
                <a:tc>
                  <a:txBody>
                    <a:bodyPr/>
                    <a:lstStyle/>
                    <a:p>
                      <a:pPr marL="0" marR="0">
                        <a:lnSpc>
                          <a:spcPct val="107000"/>
                        </a:lnSpc>
                        <a:spcBef>
                          <a:spcPts val="0"/>
                        </a:spcBef>
                        <a:spcAft>
                          <a:spcPts val="0"/>
                        </a:spcAft>
                      </a:pPr>
                      <a:r>
                        <a:rPr lang="en-US" sz="1600" b="0">
                          <a:effectLst/>
                        </a:rPr>
                        <a:t>S&amp;P500</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0.338</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-7.882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4.907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2.839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r h="309537">
                <a:tc>
                  <a:txBody>
                    <a:bodyPr/>
                    <a:lstStyle/>
                    <a:p>
                      <a:pPr marL="0" marR="0">
                        <a:lnSpc>
                          <a:spcPct val="107000"/>
                        </a:lnSpc>
                        <a:spcBef>
                          <a:spcPts val="0"/>
                        </a:spcBef>
                        <a:spcAft>
                          <a:spcPts val="0"/>
                        </a:spcAft>
                      </a:pPr>
                      <a:r>
                        <a:rPr lang="en-US" sz="1600" b="0">
                          <a:effectLst/>
                        </a:rPr>
                        <a:t>VIX.S&amp;P500</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20.501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11.024</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58.857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8.487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r h="309537">
                <a:tc>
                  <a:txBody>
                    <a:bodyPr/>
                    <a:lstStyle/>
                    <a:p>
                      <a:pPr marL="0" marR="0">
                        <a:lnSpc>
                          <a:spcPct val="107000"/>
                        </a:lnSpc>
                        <a:spcBef>
                          <a:spcPts val="0"/>
                        </a:spcBef>
                        <a:spcAft>
                          <a:spcPts val="0"/>
                        </a:spcAft>
                      </a:pPr>
                      <a:r>
                        <a:rPr lang="en-US" sz="1600" b="0" dirty="0" smtClean="0">
                          <a:effectLst/>
                        </a:rPr>
                        <a:t>T3MON (Risk Free Rate)</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1.468</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0.015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5.117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1.721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r h="309537">
                <a:tc>
                  <a:txBody>
                    <a:bodyPr/>
                    <a:lstStyle/>
                    <a:p>
                      <a:pPr marL="0" marR="0">
                        <a:lnSpc>
                          <a:spcPct val="107000"/>
                        </a:lnSpc>
                        <a:spcBef>
                          <a:spcPts val="0"/>
                        </a:spcBef>
                        <a:spcAft>
                          <a:spcPts val="0"/>
                        </a:spcAft>
                      </a:pPr>
                      <a:r>
                        <a:rPr lang="en-US" sz="1600" b="0" dirty="0" smtClean="0">
                          <a:effectLst/>
                        </a:rPr>
                        <a:t>T10YR (Yield on 10-Year Treasury)</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3.559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1.643</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5.272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1.071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r h="309537">
                <a:tc>
                  <a:txBody>
                    <a:bodyPr/>
                    <a:lstStyle/>
                    <a:p>
                      <a:pPr marL="0" marR="0">
                        <a:lnSpc>
                          <a:spcPct val="107000"/>
                        </a:lnSpc>
                        <a:spcBef>
                          <a:spcPts val="0"/>
                        </a:spcBef>
                        <a:spcAft>
                          <a:spcPts val="0"/>
                        </a:spcAft>
                      </a:pPr>
                      <a:r>
                        <a:rPr lang="en-US" sz="1600" b="0" dirty="0" smtClean="0">
                          <a:effectLst/>
                        </a:rPr>
                        <a:t>IRR.SENT (Unexplained Sentiments)</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0.000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-1.633</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1.785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0.741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r h="309537">
                <a:tc>
                  <a:txBody>
                    <a:bodyPr/>
                    <a:lstStyle/>
                    <a:p>
                      <a:pPr marL="0" marR="0">
                        <a:lnSpc>
                          <a:spcPct val="107000"/>
                        </a:lnSpc>
                        <a:spcBef>
                          <a:spcPts val="0"/>
                        </a:spcBef>
                        <a:spcAft>
                          <a:spcPts val="0"/>
                        </a:spcAft>
                      </a:pPr>
                      <a:r>
                        <a:rPr lang="en-US" sz="1600" b="0" dirty="0" smtClean="0">
                          <a:effectLst/>
                        </a:rPr>
                        <a:t>ANXIETY (Principal Component of</a:t>
                      </a:r>
                      <a:r>
                        <a:rPr lang="en-US" sz="1600" b="0" baseline="0" dirty="0" smtClean="0">
                          <a:effectLst/>
                        </a:rPr>
                        <a:t> relevant fundamentals)</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0.000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-3.562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a:effectLst/>
                        </a:rPr>
                        <a:t>5.274</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c>
                  <a:txBody>
                    <a:bodyPr/>
                    <a:lstStyle/>
                    <a:p>
                      <a:pPr marL="0" marR="0" algn="r">
                        <a:lnSpc>
                          <a:spcPct val="107000"/>
                        </a:lnSpc>
                        <a:spcBef>
                          <a:spcPts val="0"/>
                        </a:spcBef>
                        <a:spcAft>
                          <a:spcPts val="0"/>
                        </a:spcAft>
                      </a:pPr>
                      <a:r>
                        <a:rPr lang="en-US" sz="1600" dirty="0">
                          <a:effectLst/>
                        </a:rPr>
                        <a:t>1.705</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93678" marR="93678" marT="0" marB="0" anchor="b"/>
                </a:tc>
              </a:tr>
            </a:tbl>
          </a:graphicData>
        </a:graphic>
      </p:graphicFrame>
      <p:sp>
        <p:nvSpPr>
          <p:cNvPr id="7" name="Title 1"/>
          <p:cNvSpPr txBox="1">
            <a:spLocks/>
          </p:cNvSpPr>
          <p:nvPr/>
        </p:nvSpPr>
        <p:spPr>
          <a:xfrm>
            <a:off x="457200" y="628431"/>
            <a:ext cx="11029950" cy="511983"/>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CH" dirty="0" smtClean="0">
                <a:solidFill>
                  <a:schemeClr val="accent3">
                    <a:lumMod val="50000"/>
                  </a:schemeClr>
                </a:solidFill>
              </a:rPr>
              <a:t>Data </a:t>
            </a:r>
            <a:r>
              <a:rPr lang="fr-CH" dirty="0" err="1" smtClean="0">
                <a:solidFill>
                  <a:schemeClr val="accent3">
                    <a:lumMod val="50000"/>
                  </a:schemeClr>
                </a:solidFill>
              </a:rPr>
              <a:t>Summary</a:t>
            </a:r>
            <a:r>
              <a:rPr lang="fr-CH" dirty="0" smtClean="0">
                <a:solidFill>
                  <a:schemeClr val="accent3">
                    <a:lumMod val="50000"/>
                  </a:schemeClr>
                </a:solidFill>
              </a:rPr>
              <a:t>  | Time </a:t>
            </a:r>
            <a:r>
              <a:rPr lang="fr-CH" dirty="0" err="1" smtClean="0">
                <a:solidFill>
                  <a:schemeClr val="accent3">
                    <a:lumMod val="50000"/>
                  </a:schemeClr>
                </a:solidFill>
              </a:rPr>
              <a:t>Series</a:t>
            </a:r>
            <a:r>
              <a:rPr lang="fr-CH" dirty="0" smtClean="0">
                <a:solidFill>
                  <a:schemeClr val="accent3">
                    <a:lumMod val="50000"/>
                  </a:schemeClr>
                </a:solidFill>
              </a:rPr>
              <a:t> (</a:t>
            </a:r>
            <a:r>
              <a:rPr lang="fr-CH" dirty="0" err="1" smtClean="0">
                <a:solidFill>
                  <a:schemeClr val="accent3">
                    <a:lumMod val="50000"/>
                  </a:schemeClr>
                </a:solidFill>
              </a:rPr>
              <a:t>Quarterly</a:t>
            </a:r>
            <a:r>
              <a:rPr lang="fr-CH" dirty="0" smtClean="0">
                <a:solidFill>
                  <a:schemeClr val="accent3">
                    <a:lumMod val="50000"/>
                  </a:schemeClr>
                </a:solidFill>
              </a:rPr>
              <a:t>)</a:t>
            </a:r>
            <a:endParaRPr lang="en-US" dirty="0">
              <a:solidFill>
                <a:schemeClr val="accent3">
                  <a:lumMod val="50000"/>
                </a:schemeClr>
              </a:solidFill>
            </a:endParaRPr>
          </a:p>
        </p:txBody>
      </p:sp>
    </p:spTree>
    <p:extLst>
      <p:ext uri="{BB962C8B-B14F-4D97-AF65-F5344CB8AC3E}">
        <p14:creationId xmlns:p14="http://schemas.microsoft.com/office/powerpoint/2010/main" val="10527898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0" indent="0">
              <a:buNone/>
            </a:pPr>
            <a:r>
              <a:rPr lang="fr-CH" dirty="0" err="1"/>
              <a:t>Methodology</a:t>
            </a:r>
            <a:endParaRPr lang="en-US" dirty="0"/>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7716358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23</a:t>
            </a:fld>
            <a:endParaRPr lang="fr-FR" dirty="0"/>
          </a:p>
        </p:txBody>
      </p:sp>
      <mc:AlternateContent xmlns:mc="http://schemas.openxmlformats.org/markup-compatibility/2006" xmlns:a14="http://schemas.microsoft.com/office/drawing/2010/main">
        <mc:Choice Requires="a14">
          <p:sp>
            <p:nvSpPr>
              <p:cNvPr id="7" name="Content Placeholder 3"/>
              <p:cNvSpPr>
                <a:spLocks noGrp="1"/>
              </p:cNvSpPr>
              <p:nvPr>
                <p:ph idx="4294967295"/>
              </p:nvPr>
            </p:nvSpPr>
            <p:spPr>
              <a:xfrm>
                <a:off x="720922" y="1539304"/>
                <a:ext cx="11029950" cy="1384300"/>
              </a:xfrm>
            </p:spPr>
            <p:txBody>
              <a:bodyPr/>
              <a:lstStyle/>
              <a:p>
                <a:pPr marL="0" indent="0">
                  <a:buNone/>
                </a:pPr>
                <a:r>
                  <a:rPr lang="en-US" sz="1867" b="1" dirty="0"/>
                  <a:t>Sentiment (Unexplained by facts at hand)</a:t>
                </a:r>
              </a:p>
              <a:p>
                <a:pPr marL="0" indent="0">
                  <a:buNone/>
                </a:pPr>
                <a14:m>
                  <m:oMath xmlns:m="http://schemas.openxmlformats.org/officeDocument/2006/math">
                    <m:sSub>
                      <m:sSubPr>
                        <m:ctrlPr>
                          <a:rPr lang="en-US" sz="1867" i="1">
                            <a:latin typeface="Cambria Math" panose="02040503050406030204" pitchFamily="18" charset="0"/>
                          </a:rPr>
                        </m:ctrlPr>
                      </m:sSubPr>
                      <m:e>
                        <m:r>
                          <a:rPr lang="en-US" sz="1867" i="1">
                            <a:latin typeface="Cambria Math" panose="02040503050406030204" pitchFamily="18" charset="0"/>
                          </a:rPr>
                          <m:t>𝑆𝐸𝑁𝑇</m:t>
                        </m:r>
                      </m:e>
                      <m:sub>
                        <m:r>
                          <a:rPr lang="en-US" sz="1867" i="1">
                            <a:latin typeface="Cambria Math" panose="02040503050406030204" pitchFamily="18" charset="0"/>
                          </a:rPr>
                          <m:t>𝑡</m:t>
                        </m:r>
                      </m:sub>
                    </m:sSub>
                  </m:oMath>
                </a14:m>
                <a:r>
                  <a:rPr lang="en-US" sz="1867" dirty="0"/>
                  <a:t> =</a:t>
                </a:r>
                <a14:m>
                  <m:oMath xmlns:m="http://schemas.openxmlformats.org/officeDocument/2006/math">
                    <m:r>
                      <a:rPr lang="en-US" sz="1867" i="1">
                        <a:latin typeface="Cambria Math" panose="02040503050406030204" pitchFamily="18" charset="0"/>
                      </a:rPr>
                      <m:t>𝜇</m:t>
                    </m:r>
                    <m:r>
                      <a:rPr lang="en-US" sz="1867" i="1">
                        <a:latin typeface="Cambria Math" panose="02040503050406030204" pitchFamily="18" charset="0"/>
                      </a:rPr>
                      <m:t>+</m:t>
                    </m:r>
                    <m:r>
                      <a:rPr lang="en-US" sz="1867" i="1">
                        <a:latin typeface="Cambria Math" panose="02040503050406030204" pitchFamily="18" charset="0"/>
                      </a:rPr>
                      <m:t>𝜓</m:t>
                    </m:r>
                    <m:sSub>
                      <m:sSubPr>
                        <m:ctrlPr>
                          <a:rPr lang="en-US" sz="1867" i="1">
                            <a:latin typeface="Cambria Math" panose="02040503050406030204" pitchFamily="18" charset="0"/>
                          </a:rPr>
                        </m:ctrlPr>
                      </m:sSubPr>
                      <m:e>
                        <m:r>
                          <a:rPr lang="en-US" sz="1867" b="1" i="1">
                            <a:latin typeface="Cambria Math" panose="02040503050406030204" pitchFamily="18" charset="0"/>
                          </a:rPr>
                          <m:t>𝒁</m:t>
                        </m:r>
                      </m:e>
                      <m:sub>
                        <m:r>
                          <a:rPr lang="en-US" sz="1867" i="1">
                            <a:latin typeface="Cambria Math" panose="02040503050406030204" pitchFamily="18" charset="0"/>
                          </a:rPr>
                          <m:t>𝑡</m:t>
                        </m:r>
                      </m:sub>
                    </m:sSub>
                    <m:r>
                      <a:rPr lang="en-US" sz="1867" i="1">
                        <a:latin typeface="Cambria Math" panose="02040503050406030204" pitchFamily="18" charset="0"/>
                      </a:rPr>
                      <m:t>+</m:t>
                    </m:r>
                    <m:sSub>
                      <m:sSubPr>
                        <m:ctrlPr>
                          <a:rPr lang="en-US" sz="1867" i="1">
                            <a:solidFill>
                              <a:srgbClr val="006272"/>
                            </a:solidFill>
                            <a:latin typeface="Cambria Math" panose="02040503050406030204" pitchFamily="18" charset="0"/>
                          </a:rPr>
                        </m:ctrlPr>
                      </m:sSubPr>
                      <m:e>
                        <m:r>
                          <a:rPr lang="en-US" sz="1867" i="1">
                            <a:solidFill>
                              <a:srgbClr val="006272"/>
                            </a:solidFill>
                            <a:latin typeface="Cambria Math" panose="02040503050406030204" pitchFamily="18" charset="0"/>
                          </a:rPr>
                          <m:t>𝑤</m:t>
                        </m:r>
                      </m:e>
                      <m:sub>
                        <m:r>
                          <a:rPr lang="en-US" sz="1867" i="1">
                            <a:solidFill>
                              <a:srgbClr val="006272"/>
                            </a:solidFill>
                            <a:latin typeface="Cambria Math" panose="02040503050406030204" pitchFamily="18" charset="0"/>
                          </a:rPr>
                          <m:t>𝑡</m:t>
                        </m:r>
                      </m:sub>
                    </m:sSub>
                  </m:oMath>
                </a14:m>
                <a:r>
                  <a:rPr lang="en-US" sz="1867" dirty="0" smtClean="0"/>
                  <a:t>,</a:t>
                </a:r>
                <a:endParaRPr lang="en-US" sz="1867" dirty="0"/>
              </a:p>
            </p:txBody>
          </p:sp>
        </mc:Choice>
        <mc:Fallback xmlns="">
          <p:sp>
            <p:nvSpPr>
              <p:cNvPr id="7" name="Content Placeholder 3"/>
              <p:cNvSpPr>
                <a:spLocks noGrp="1" noRot="1" noChangeAspect="1" noMove="1" noResize="1" noEditPoints="1" noAdjustHandles="1" noChangeArrowheads="1" noChangeShapeType="1" noTextEdit="1"/>
              </p:cNvSpPr>
              <p:nvPr>
                <p:ph idx="4294967295"/>
              </p:nvPr>
            </p:nvSpPr>
            <p:spPr>
              <a:xfrm>
                <a:off x="720922" y="1539304"/>
                <a:ext cx="11029950" cy="1384300"/>
              </a:xfrm>
              <a:blipFill rotWithShape="0">
                <a:blip r:embed="rId3"/>
                <a:stretch>
                  <a:fillRect l="-497"/>
                </a:stretch>
              </a:blipFill>
            </p:spPr>
            <p:txBody>
              <a:bodyPr/>
              <a:lstStyle/>
              <a:p>
                <a:r>
                  <a:rPr lang="en-US">
                    <a:noFill/>
                  </a:rPr>
                  <a:t> </a:t>
                </a:r>
              </a:p>
            </p:txBody>
          </p:sp>
        </mc:Fallback>
      </mc:AlternateContent>
      <p:sp>
        <p:nvSpPr>
          <p:cNvPr id="2" name="Title 1"/>
          <p:cNvSpPr>
            <a:spLocks noGrp="1"/>
          </p:cNvSpPr>
          <p:nvPr>
            <p:ph type="title" idx="4294967295"/>
          </p:nvPr>
        </p:nvSpPr>
        <p:spPr>
          <a:xfrm>
            <a:off x="529729" y="426272"/>
            <a:ext cx="11029950" cy="1014413"/>
          </a:xfrm>
        </p:spPr>
        <p:txBody>
          <a:bodyPr/>
          <a:lstStyle/>
          <a:p>
            <a:r>
              <a:rPr lang="fr-CH" dirty="0" smtClean="0">
                <a:solidFill>
                  <a:schemeClr val="accent3">
                    <a:lumMod val="50000"/>
                  </a:schemeClr>
                </a:solidFill>
              </a:rPr>
              <a:t>Step-1: </a:t>
            </a:r>
            <a:r>
              <a:rPr lang="fr-CH" dirty="0" err="1" smtClean="0">
                <a:solidFill>
                  <a:schemeClr val="accent3">
                    <a:lumMod val="50000"/>
                  </a:schemeClr>
                </a:solidFill>
              </a:rPr>
              <a:t>Irrational</a:t>
            </a:r>
            <a:r>
              <a:rPr lang="fr-CH" dirty="0" smtClean="0">
                <a:solidFill>
                  <a:schemeClr val="accent3">
                    <a:lumMod val="50000"/>
                  </a:schemeClr>
                </a:solidFill>
              </a:rPr>
              <a:t> Sentiments &amp; Rational </a:t>
            </a:r>
            <a:r>
              <a:rPr lang="fr-CH" dirty="0" err="1" smtClean="0">
                <a:solidFill>
                  <a:schemeClr val="accent3">
                    <a:lumMod val="50000"/>
                  </a:schemeClr>
                </a:solidFill>
              </a:rPr>
              <a:t>Anxiety</a:t>
            </a:r>
            <a:endParaRPr lang="en-US" dirty="0">
              <a:solidFill>
                <a:schemeClr val="accent3">
                  <a:lumMod val="50000"/>
                </a:schemeClr>
              </a:solidFill>
            </a:endParaRPr>
          </a:p>
        </p:txBody>
      </p:sp>
      <p:sp>
        <p:nvSpPr>
          <p:cNvPr id="8" name="Content Placeholder 3"/>
          <p:cNvSpPr txBox="1">
            <a:spLocks/>
          </p:cNvSpPr>
          <p:nvPr/>
        </p:nvSpPr>
        <p:spPr>
          <a:xfrm>
            <a:off x="6665483" y="1962202"/>
            <a:ext cx="5295481" cy="9111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5A5A5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5A5A5A"/>
              </a:buClr>
              <a:buSzPct val="80000"/>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5A5A5A"/>
              </a:buClr>
              <a:buFont typeface="Arial" panose="020B0604020202020204" pitchFamily="34" charset="0"/>
              <a:buChar char="•"/>
              <a:defRPr sz="1600" kern="1200">
                <a:solidFill>
                  <a:srgbClr val="5A5A5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H" sz="1867" b="1" dirty="0" err="1"/>
              <a:t>Anxiety</a:t>
            </a:r>
            <a:r>
              <a:rPr lang="fr-CH" sz="1867" b="1" dirty="0"/>
              <a:t> (</a:t>
            </a:r>
            <a:r>
              <a:rPr lang="fr-CH" sz="1867" b="1" dirty="0" err="1"/>
              <a:t>Explained</a:t>
            </a:r>
            <a:r>
              <a:rPr lang="fr-CH" sz="1867" b="1" dirty="0"/>
              <a:t> by </a:t>
            </a:r>
            <a:r>
              <a:rPr lang="fr-CH" sz="1867" b="1" dirty="0" err="1"/>
              <a:t>fundamentals</a:t>
            </a:r>
            <a:r>
              <a:rPr lang="fr-CH" sz="1867" b="1" dirty="0"/>
              <a:t>)</a:t>
            </a:r>
            <a:endParaRPr lang="en-US" sz="1867" b="1" dirty="0"/>
          </a:p>
          <a:p>
            <a:pPr marL="0" indent="0">
              <a:buNone/>
            </a:pPr>
            <a:r>
              <a:rPr lang="fr-CH" sz="1867" dirty="0"/>
              <a:t>Principal Component</a:t>
            </a:r>
          </a:p>
          <a:p>
            <a:pPr marL="0" indent="0">
              <a:buNone/>
            </a:pPr>
            <a:r>
              <a:rPr lang="fr-CH" sz="1867" dirty="0"/>
              <a:t> </a:t>
            </a:r>
            <a:endParaRPr lang="en-US" sz="1867" dirty="0"/>
          </a:p>
          <a:p>
            <a:pPr marL="0" indent="0">
              <a:buNone/>
            </a:pPr>
            <a:endParaRPr lang="fr-CH" sz="1867" dirty="0"/>
          </a:p>
          <a:p>
            <a:pPr marL="0" indent="0">
              <a:buNone/>
            </a:pPr>
            <a:endParaRPr lang="en-US" sz="1867" dirty="0"/>
          </a:p>
          <a:p>
            <a:pPr marL="0" indent="0">
              <a:buNone/>
            </a:pPr>
            <a:endParaRPr lang="en-US" sz="1867" dirty="0"/>
          </a:p>
        </p:txBody>
      </p:sp>
      <p:graphicFrame>
        <p:nvGraphicFramePr>
          <p:cNvPr id="10" name="Table 9"/>
          <p:cNvGraphicFramePr>
            <a:graphicFrameLocks noGrp="1"/>
          </p:cNvGraphicFramePr>
          <p:nvPr>
            <p:extLst>
              <p:ext uri="{D42A27DB-BD31-4B8C-83A1-F6EECF244321}">
                <p14:modId xmlns:p14="http://schemas.microsoft.com/office/powerpoint/2010/main" val="475476545"/>
              </p:ext>
            </p:extLst>
          </p:nvPr>
        </p:nvGraphicFramePr>
        <p:xfrm>
          <a:off x="815413" y="2756925"/>
          <a:ext cx="4608512" cy="3392259"/>
        </p:xfrm>
        <a:graphic>
          <a:graphicData uri="http://schemas.openxmlformats.org/drawingml/2006/table">
            <a:tbl>
              <a:tblPr firstRow="1" firstCol="1" bandRow="1">
                <a:tableStyleId>{0660B408-B3CF-4A94-85FC-2B1E0A45F4A2}</a:tableStyleId>
              </a:tblPr>
              <a:tblGrid>
                <a:gridCol w="2590179"/>
                <a:gridCol w="1116668"/>
                <a:gridCol w="901665"/>
              </a:tblGrid>
              <a:tr h="260943">
                <a:tc gridSpan="3">
                  <a:txBody>
                    <a:bodyPr/>
                    <a:lstStyle/>
                    <a:p>
                      <a:pPr marL="0" marR="0">
                        <a:lnSpc>
                          <a:spcPct val="107000"/>
                        </a:lnSpc>
                        <a:spcBef>
                          <a:spcPts val="0"/>
                        </a:spcBef>
                        <a:spcAft>
                          <a:spcPts val="0"/>
                        </a:spcAft>
                      </a:pPr>
                      <a:r>
                        <a:rPr lang="en-US" sz="1600" dirty="0" smtClean="0">
                          <a:effectLst/>
                        </a:rPr>
                        <a:t>Regression-Based Sentiment </a:t>
                      </a:r>
                      <a:r>
                        <a:rPr lang="en-US" sz="1600" dirty="0">
                          <a:effectLst/>
                        </a:rPr>
                        <a:t>Partitioning</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hMerge="1">
                  <a:txBody>
                    <a:bodyPr/>
                    <a:lstStyle/>
                    <a:p>
                      <a:endParaRPr lang="en-US"/>
                    </a:p>
                  </a:txBody>
                  <a:tcPr/>
                </a:tc>
                <a:tc hMerge="1">
                  <a:txBody>
                    <a:bodyPr/>
                    <a:lstStyle/>
                    <a:p>
                      <a:endParaRPr lang="en-US"/>
                    </a:p>
                  </a:txBody>
                  <a:tcPr/>
                </a:tc>
              </a:tr>
              <a:tr h="260943">
                <a:tc>
                  <a:txBody>
                    <a:bodyPr/>
                    <a:lstStyle/>
                    <a:p>
                      <a:pPr>
                        <a:lnSpc>
                          <a:spcPct val="107000"/>
                        </a:lnSpc>
                      </a:pPr>
                      <a:endParaRPr lang="en-US" sz="1600">
                        <a:effectLst/>
                        <a:latin typeface="Calibri" panose="020F0502020204030204" pitchFamily="34" charset="0"/>
                      </a:endParaRPr>
                    </a:p>
                  </a:txBody>
                  <a:tcPr marT="0" marB="0" anchor="b"/>
                </a:tc>
                <a:tc>
                  <a:txBody>
                    <a:bodyPr/>
                    <a:lstStyle/>
                    <a:p>
                      <a:pPr marL="0" marR="0">
                        <a:lnSpc>
                          <a:spcPct val="107000"/>
                        </a:lnSpc>
                        <a:spcBef>
                          <a:spcPts val="0"/>
                        </a:spcBef>
                        <a:spcAft>
                          <a:spcPts val="0"/>
                        </a:spcAft>
                      </a:pPr>
                      <a:r>
                        <a:rPr lang="en-US" sz="1600">
                          <a:effectLst/>
                        </a:rPr>
                        <a:t>Estimate</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a:lnSpc>
                          <a:spcPct val="107000"/>
                        </a:lnSpc>
                      </a:pPr>
                      <a:endParaRPr lang="en-US" sz="1600" dirty="0">
                        <a:effectLst/>
                        <a:latin typeface="Calibri" panose="020F0502020204030204" pitchFamily="34" charset="0"/>
                      </a:endParaRPr>
                    </a:p>
                  </a:txBody>
                  <a:tcPr marT="0" marB="0" anchor="b"/>
                </a:tc>
              </a:tr>
              <a:tr h="260943">
                <a:tc>
                  <a:txBody>
                    <a:bodyPr/>
                    <a:lstStyle/>
                    <a:p>
                      <a:pPr marL="0" marR="0">
                        <a:lnSpc>
                          <a:spcPct val="107000"/>
                        </a:lnSpc>
                        <a:spcBef>
                          <a:spcPts val="0"/>
                        </a:spcBef>
                        <a:spcAft>
                          <a:spcPts val="0"/>
                        </a:spcAft>
                      </a:pPr>
                      <a:r>
                        <a:rPr lang="en-US" sz="1600" b="0">
                          <a:effectLst/>
                        </a:rPr>
                        <a:t>(Intercept)</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a:effectLst/>
                        </a:rPr>
                        <a:t>7.322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nSpc>
                          <a:spcPct val="107000"/>
                        </a:lnSpc>
                        <a:spcBef>
                          <a:spcPts val="0"/>
                        </a:spcBef>
                        <a:spcAft>
                          <a:spcPts val="0"/>
                        </a:spcAft>
                      </a:pPr>
                      <a:r>
                        <a:rPr lang="en-US" sz="1600" baseline="30000" dirty="0">
                          <a:effectLst/>
                        </a:rPr>
                        <a: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r h="260943">
                <a:tc>
                  <a:txBody>
                    <a:bodyPr/>
                    <a:lstStyle/>
                    <a:p>
                      <a:pPr marL="0" marR="0">
                        <a:lnSpc>
                          <a:spcPct val="107000"/>
                        </a:lnSpc>
                        <a:spcBef>
                          <a:spcPts val="0"/>
                        </a:spcBef>
                        <a:spcAft>
                          <a:spcPts val="0"/>
                        </a:spcAft>
                      </a:pPr>
                      <a:r>
                        <a:rPr lang="en-US" sz="1600" b="0" dirty="0">
                          <a:solidFill>
                            <a:srgbClr val="006272"/>
                          </a:solidFill>
                          <a:effectLst/>
                        </a:rPr>
                        <a:t>CPPI</a:t>
                      </a:r>
                      <a:endParaRPr lang="en-US" sz="1600" b="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dirty="0">
                          <a:solidFill>
                            <a:srgbClr val="006272"/>
                          </a:solidFill>
                          <a:effectLst/>
                        </a:rPr>
                        <a:t>0.646</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nSpc>
                          <a:spcPct val="107000"/>
                        </a:lnSpc>
                        <a:spcBef>
                          <a:spcPts val="0"/>
                        </a:spcBef>
                        <a:spcAft>
                          <a:spcPts val="0"/>
                        </a:spcAft>
                      </a:pPr>
                      <a:r>
                        <a:rPr lang="en-US" sz="1600" baseline="30000" dirty="0">
                          <a:effectLst/>
                        </a:rPr>
                        <a: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r h="260943">
                <a:tc>
                  <a:txBody>
                    <a:bodyPr/>
                    <a:lstStyle/>
                    <a:p>
                      <a:pPr marL="0" marR="0">
                        <a:lnSpc>
                          <a:spcPct val="107000"/>
                        </a:lnSpc>
                        <a:spcBef>
                          <a:spcPts val="0"/>
                        </a:spcBef>
                        <a:spcAft>
                          <a:spcPts val="0"/>
                        </a:spcAft>
                      </a:pPr>
                      <a:r>
                        <a:rPr lang="en-US" sz="1600" b="0" dirty="0">
                          <a:solidFill>
                            <a:srgbClr val="006272"/>
                          </a:solidFill>
                          <a:effectLst/>
                        </a:rPr>
                        <a:t>TERM</a:t>
                      </a:r>
                      <a:endParaRPr lang="en-US" sz="1600" b="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dirty="0">
                          <a:solidFill>
                            <a:srgbClr val="006272"/>
                          </a:solidFill>
                          <a:effectLst/>
                        </a:rPr>
                        <a:t>-1.249</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nSpc>
                          <a:spcPct val="107000"/>
                        </a:lnSpc>
                        <a:spcBef>
                          <a:spcPts val="0"/>
                        </a:spcBef>
                        <a:spcAft>
                          <a:spcPts val="0"/>
                        </a:spcAft>
                      </a:pPr>
                      <a:r>
                        <a:rPr lang="en-US" sz="1600" baseline="30000" dirty="0">
                          <a:effectLst/>
                        </a:rPr>
                        <a: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r h="260943">
                <a:tc>
                  <a:txBody>
                    <a:bodyPr/>
                    <a:lstStyle/>
                    <a:p>
                      <a:pPr marL="0" marR="0">
                        <a:lnSpc>
                          <a:spcPct val="107000"/>
                        </a:lnSpc>
                        <a:spcBef>
                          <a:spcPts val="0"/>
                        </a:spcBef>
                        <a:spcAft>
                          <a:spcPts val="0"/>
                        </a:spcAft>
                      </a:pPr>
                      <a:r>
                        <a:rPr lang="en-US" sz="1600" b="0" dirty="0">
                          <a:solidFill>
                            <a:srgbClr val="006272"/>
                          </a:solidFill>
                          <a:effectLst/>
                        </a:rPr>
                        <a:t>DEFAULT</a:t>
                      </a:r>
                      <a:endParaRPr lang="en-US" sz="1600" b="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dirty="0">
                          <a:solidFill>
                            <a:srgbClr val="006272"/>
                          </a:solidFill>
                          <a:effectLst/>
                        </a:rPr>
                        <a:t>0.993</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nSpc>
                          <a:spcPct val="107000"/>
                        </a:lnSpc>
                        <a:spcBef>
                          <a:spcPts val="0"/>
                        </a:spcBef>
                        <a:spcAft>
                          <a:spcPts val="0"/>
                        </a:spcAft>
                      </a:pPr>
                      <a:r>
                        <a:rPr lang="en-US" sz="1600" baseline="30000" dirty="0">
                          <a:effectLst/>
                        </a:rPr>
                        <a: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r h="260943">
                <a:tc>
                  <a:txBody>
                    <a:bodyPr/>
                    <a:lstStyle/>
                    <a:p>
                      <a:pPr marL="0" marR="0">
                        <a:lnSpc>
                          <a:spcPct val="107000"/>
                        </a:lnSpc>
                        <a:spcBef>
                          <a:spcPts val="0"/>
                        </a:spcBef>
                        <a:spcAft>
                          <a:spcPts val="0"/>
                        </a:spcAft>
                      </a:pPr>
                      <a:r>
                        <a:rPr lang="en-US" sz="1600" b="0">
                          <a:effectLst/>
                        </a:rPr>
                        <a:t>INT.RATE</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dirty="0">
                          <a:effectLst/>
                        </a:rPr>
                        <a:t>-18.539</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a:lnSpc>
                          <a:spcPct val="107000"/>
                        </a:lnSpc>
                      </a:pPr>
                      <a:endParaRPr lang="en-US" sz="1600">
                        <a:effectLst/>
                        <a:latin typeface="Calibri" panose="020F0502020204030204" pitchFamily="34" charset="0"/>
                      </a:endParaRPr>
                    </a:p>
                  </a:txBody>
                  <a:tcPr marT="0" marB="0" anchor="b"/>
                </a:tc>
              </a:tr>
              <a:tr h="260943">
                <a:tc>
                  <a:txBody>
                    <a:bodyPr/>
                    <a:lstStyle/>
                    <a:p>
                      <a:pPr marL="0" marR="0">
                        <a:lnSpc>
                          <a:spcPct val="107000"/>
                        </a:lnSpc>
                        <a:spcBef>
                          <a:spcPts val="0"/>
                        </a:spcBef>
                        <a:spcAft>
                          <a:spcPts val="0"/>
                        </a:spcAft>
                      </a:pPr>
                      <a:r>
                        <a:rPr lang="en-US" sz="1600" b="0">
                          <a:effectLst/>
                        </a:rPr>
                        <a:t>LTV</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dirty="0">
                          <a:effectLst/>
                        </a:rPr>
                        <a:t>-1.7117</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a:lnSpc>
                          <a:spcPct val="107000"/>
                        </a:lnSpc>
                      </a:pPr>
                      <a:endParaRPr lang="en-US" sz="1600">
                        <a:effectLst/>
                        <a:latin typeface="Calibri" panose="020F0502020204030204" pitchFamily="34" charset="0"/>
                      </a:endParaRPr>
                    </a:p>
                  </a:txBody>
                  <a:tcPr marT="0" marB="0" anchor="b"/>
                </a:tc>
              </a:tr>
              <a:tr h="260943">
                <a:tc>
                  <a:txBody>
                    <a:bodyPr/>
                    <a:lstStyle/>
                    <a:p>
                      <a:pPr marL="0" marR="0">
                        <a:lnSpc>
                          <a:spcPct val="107000"/>
                        </a:lnSpc>
                        <a:spcBef>
                          <a:spcPts val="0"/>
                        </a:spcBef>
                        <a:spcAft>
                          <a:spcPts val="0"/>
                        </a:spcAft>
                      </a:pPr>
                      <a:r>
                        <a:rPr lang="en-US" sz="1600" b="0">
                          <a:effectLst/>
                        </a:rPr>
                        <a:t>S&amp;P500</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a:effectLst/>
                        </a:rPr>
                        <a:t>-0.049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a:lnSpc>
                          <a:spcPct val="107000"/>
                        </a:lnSpc>
                      </a:pPr>
                      <a:endParaRPr lang="en-US" sz="1600" dirty="0">
                        <a:effectLst/>
                        <a:latin typeface="Calibri" panose="020F0502020204030204" pitchFamily="34" charset="0"/>
                      </a:endParaRPr>
                    </a:p>
                  </a:txBody>
                  <a:tcPr marT="0" marB="0" anchor="b"/>
                </a:tc>
              </a:tr>
              <a:tr h="260943">
                <a:tc>
                  <a:txBody>
                    <a:bodyPr/>
                    <a:lstStyle/>
                    <a:p>
                      <a:pPr marL="0" marR="0">
                        <a:lnSpc>
                          <a:spcPct val="107000"/>
                        </a:lnSpc>
                        <a:spcBef>
                          <a:spcPts val="0"/>
                        </a:spcBef>
                        <a:spcAft>
                          <a:spcPts val="0"/>
                        </a:spcAft>
                      </a:pPr>
                      <a:r>
                        <a:rPr lang="en-US" sz="1600" b="0" dirty="0">
                          <a:solidFill>
                            <a:srgbClr val="006272"/>
                          </a:solidFill>
                          <a:effectLst/>
                        </a:rPr>
                        <a:t>VIX.S&amp;P500</a:t>
                      </a:r>
                      <a:endParaRPr lang="en-US" sz="1600" b="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dirty="0">
                          <a:solidFill>
                            <a:srgbClr val="006272"/>
                          </a:solidFill>
                          <a:effectLst/>
                        </a:rPr>
                        <a:t>-0.124</a:t>
                      </a:r>
                      <a:endParaRPr lang="en-US" sz="160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nSpc>
                          <a:spcPct val="107000"/>
                        </a:lnSpc>
                        <a:spcBef>
                          <a:spcPts val="0"/>
                        </a:spcBef>
                        <a:spcAft>
                          <a:spcPts val="0"/>
                        </a:spcAft>
                      </a:pP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r h="260943">
                <a:tc>
                  <a:txBody>
                    <a:bodyPr/>
                    <a:lstStyle/>
                    <a:p>
                      <a:pPr marL="0" marR="0">
                        <a:lnSpc>
                          <a:spcPct val="107000"/>
                        </a:lnSpc>
                        <a:spcBef>
                          <a:spcPts val="0"/>
                        </a:spcBef>
                        <a:spcAft>
                          <a:spcPts val="0"/>
                        </a:spcAft>
                      </a:pPr>
                      <a:r>
                        <a:rPr lang="en-US" sz="1600" b="0">
                          <a:effectLst/>
                        </a:rPr>
                        <a:t>R-squared:</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dirty="0">
                          <a:effectLst/>
                        </a:rPr>
                        <a:t>0.7058</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a:lnSpc>
                          <a:spcPct val="107000"/>
                        </a:lnSpc>
                      </a:pPr>
                      <a:endParaRPr lang="en-US" sz="1600" dirty="0">
                        <a:effectLst/>
                        <a:latin typeface="Calibri" panose="020F0502020204030204" pitchFamily="34" charset="0"/>
                      </a:endParaRPr>
                    </a:p>
                  </a:txBody>
                  <a:tcPr marT="0" marB="0" anchor="b"/>
                </a:tc>
              </a:tr>
              <a:tr h="260943">
                <a:tc>
                  <a:txBody>
                    <a:bodyPr/>
                    <a:lstStyle/>
                    <a:p>
                      <a:pPr marL="0" marR="0">
                        <a:lnSpc>
                          <a:spcPct val="107000"/>
                        </a:lnSpc>
                        <a:spcBef>
                          <a:spcPts val="0"/>
                        </a:spcBef>
                        <a:spcAft>
                          <a:spcPts val="0"/>
                        </a:spcAft>
                      </a:pPr>
                      <a:r>
                        <a:rPr lang="en-US" sz="1600" b="0">
                          <a:effectLst/>
                        </a:rPr>
                        <a:t>Adj. R-squared:</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dirty="0">
                          <a:effectLst/>
                        </a:rPr>
                        <a:t>0.6662</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a:lnSpc>
                          <a:spcPct val="107000"/>
                        </a:lnSpc>
                      </a:pPr>
                      <a:endParaRPr lang="en-US" sz="1600">
                        <a:effectLst/>
                        <a:latin typeface="Calibri" panose="020F0502020204030204" pitchFamily="34" charset="0"/>
                      </a:endParaRPr>
                    </a:p>
                  </a:txBody>
                  <a:tcPr marT="0" marB="0" anchor="b"/>
                </a:tc>
              </a:tr>
              <a:tr h="260943">
                <a:tc>
                  <a:txBody>
                    <a:bodyPr/>
                    <a:lstStyle/>
                    <a:p>
                      <a:pPr marL="0" marR="0">
                        <a:lnSpc>
                          <a:spcPct val="107000"/>
                        </a:lnSpc>
                        <a:spcBef>
                          <a:spcPts val="0"/>
                        </a:spcBef>
                        <a:spcAft>
                          <a:spcPts val="0"/>
                        </a:spcAft>
                      </a:pPr>
                      <a:r>
                        <a:rPr lang="en-US" sz="1600" b="0" dirty="0">
                          <a:effectLst/>
                        </a:rPr>
                        <a:t>F-statistic:</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a:effectLst/>
                        </a:rPr>
                        <a:t>17.82***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a:lnSpc>
                          <a:spcPct val="107000"/>
                        </a:lnSpc>
                      </a:pPr>
                      <a:endParaRPr lang="en-US" sz="1600" dirty="0">
                        <a:effectLst/>
                        <a:latin typeface="Calibri" panose="020F0502020204030204" pitchFamily="34" charset="0"/>
                      </a:endParaRPr>
                    </a:p>
                  </a:txBody>
                  <a:tcPr marT="0" marB="0" anchor="b"/>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643168466"/>
              </p:ext>
            </p:extLst>
          </p:nvPr>
        </p:nvGraphicFramePr>
        <p:xfrm>
          <a:off x="6768075" y="2768605"/>
          <a:ext cx="4608000" cy="3348696"/>
        </p:xfrm>
        <a:graphic>
          <a:graphicData uri="http://schemas.openxmlformats.org/drawingml/2006/table">
            <a:tbl>
              <a:tblPr firstRow="1" firstCol="1" bandRow="1">
                <a:tableStyleId>{0660B408-B3CF-4A94-85FC-2B1E0A45F4A2}</a:tableStyleId>
              </a:tblPr>
              <a:tblGrid>
                <a:gridCol w="2172343"/>
                <a:gridCol w="2435657"/>
              </a:tblGrid>
              <a:tr h="277164">
                <a:tc gridSpan="2">
                  <a:txBody>
                    <a:bodyPr/>
                    <a:lstStyle/>
                    <a:p>
                      <a:pPr marL="0" marR="0">
                        <a:lnSpc>
                          <a:spcPct val="107000"/>
                        </a:lnSpc>
                        <a:spcBef>
                          <a:spcPts val="0"/>
                        </a:spcBef>
                        <a:spcAft>
                          <a:spcPts val="0"/>
                        </a:spcAft>
                      </a:pPr>
                      <a:r>
                        <a:rPr lang="en-US" sz="1600" dirty="0" smtClean="0">
                          <a:effectLst/>
                        </a:rPr>
                        <a:t>First Principal Component </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hMerge="1">
                  <a:txBody>
                    <a:bodyPr/>
                    <a:lstStyle/>
                    <a:p>
                      <a:endParaRPr lang="en-US"/>
                    </a:p>
                  </a:txBody>
                  <a:tcPr/>
                </a:tc>
              </a:tr>
              <a:tr h="284740">
                <a:tc>
                  <a:txBody>
                    <a:bodyPr/>
                    <a:lstStyle/>
                    <a:p>
                      <a:pPr>
                        <a:lnSpc>
                          <a:spcPct val="107000"/>
                        </a:lnSpc>
                      </a:pPr>
                      <a:endParaRPr lang="en-US" sz="1600">
                        <a:effectLst/>
                        <a:latin typeface="Calibri" panose="020F0502020204030204" pitchFamily="34" charset="0"/>
                      </a:endParaRPr>
                    </a:p>
                  </a:txBody>
                  <a:tcPr marT="0" marB="0" anchor="b"/>
                </a:tc>
                <a:tc>
                  <a:txBody>
                    <a:bodyPr/>
                    <a:lstStyle/>
                    <a:p>
                      <a:pPr marL="0" marR="0">
                        <a:lnSpc>
                          <a:spcPct val="107000"/>
                        </a:lnSpc>
                        <a:spcBef>
                          <a:spcPts val="0"/>
                        </a:spcBef>
                        <a:spcAft>
                          <a:spcPts val="0"/>
                        </a:spcAft>
                      </a:pPr>
                      <a:r>
                        <a:rPr lang="en-US" sz="1600" dirty="0">
                          <a:effectLst/>
                        </a:rPr>
                        <a:t>Loadings</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r h="284740">
                <a:tc>
                  <a:txBody>
                    <a:bodyPr/>
                    <a:lstStyle/>
                    <a:p>
                      <a:pPr marL="0" marR="0">
                        <a:lnSpc>
                          <a:spcPct val="107000"/>
                        </a:lnSpc>
                        <a:spcBef>
                          <a:spcPts val="0"/>
                        </a:spcBef>
                        <a:spcAft>
                          <a:spcPts val="0"/>
                        </a:spcAft>
                      </a:pPr>
                      <a:r>
                        <a:rPr lang="en-US" sz="1600" b="0" dirty="0">
                          <a:solidFill>
                            <a:srgbClr val="006272"/>
                          </a:solidFill>
                          <a:effectLst/>
                        </a:rPr>
                        <a:t>Return Measures </a:t>
                      </a:r>
                      <a:endParaRPr lang="en-US" sz="1600" b="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a:lnSpc>
                          <a:spcPct val="107000"/>
                        </a:lnSpc>
                      </a:pPr>
                      <a:endParaRPr lang="en-US" sz="1600" dirty="0">
                        <a:effectLst/>
                        <a:latin typeface="Calibri" panose="020F0502020204030204" pitchFamily="34" charset="0"/>
                      </a:endParaRPr>
                    </a:p>
                  </a:txBody>
                  <a:tcPr marT="0" marB="0" anchor="b"/>
                </a:tc>
              </a:tr>
              <a:tr h="277164">
                <a:tc>
                  <a:txBody>
                    <a:bodyPr/>
                    <a:lstStyle/>
                    <a:p>
                      <a:pPr marL="0" marR="0">
                        <a:lnSpc>
                          <a:spcPct val="107000"/>
                        </a:lnSpc>
                        <a:spcBef>
                          <a:spcPts val="0"/>
                        </a:spcBef>
                        <a:spcAft>
                          <a:spcPts val="0"/>
                        </a:spcAft>
                      </a:pPr>
                      <a:r>
                        <a:rPr lang="en-US" sz="1600" b="0" dirty="0">
                          <a:effectLst/>
                        </a:rPr>
                        <a:t>CPPI</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a:effectLst/>
                        </a:rPr>
                        <a:t>-0.656</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r h="277164">
                <a:tc>
                  <a:txBody>
                    <a:bodyPr/>
                    <a:lstStyle/>
                    <a:p>
                      <a:pPr marL="0" marR="0">
                        <a:lnSpc>
                          <a:spcPct val="107000"/>
                        </a:lnSpc>
                        <a:spcBef>
                          <a:spcPts val="0"/>
                        </a:spcBef>
                        <a:spcAft>
                          <a:spcPts val="0"/>
                        </a:spcAft>
                      </a:pPr>
                      <a:r>
                        <a:rPr lang="en-US" sz="1600" b="0">
                          <a:effectLst/>
                        </a:rPr>
                        <a:t>S&amp;P500</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a:effectLst/>
                        </a:rPr>
                        <a:t>-0.255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r h="284740">
                <a:tc>
                  <a:txBody>
                    <a:bodyPr/>
                    <a:lstStyle/>
                    <a:p>
                      <a:pPr marL="0" marR="0">
                        <a:lnSpc>
                          <a:spcPct val="107000"/>
                        </a:lnSpc>
                        <a:spcBef>
                          <a:spcPts val="0"/>
                        </a:spcBef>
                        <a:spcAft>
                          <a:spcPts val="0"/>
                        </a:spcAft>
                      </a:pPr>
                      <a:r>
                        <a:rPr lang="en-US" sz="1600" b="0" dirty="0">
                          <a:solidFill>
                            <a:srgbClr val="006272"/>
                          </a:solidFill>
                          <a:effectLst/>
                        </a:rPr>
                        <a:t>Risk Measures </a:t>
                      </a:r>
                      <a:endParaRPr lang="en-US" sz="1600" b="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a:lnSpc>
                          <a:spcPct val="107000"/>
                        </a:lnSpc>
                      </a:pPr>
                      <a:endParaRPr lang="en-US" sz="1600">
                        <a:effectLst/>
                        <a:latin typeface="Calibri" panose="020F0502020204030204" pitchFamily="34" charset="0"/>
                      </a:endParaRPr>
                    </a:p>
                  </a:txBody>
                  <a:tcPr marT="0" marB="0" anchor="b"/>
                </a:tc>
              </a:tr>
              <a:tr h="277164">
                <a:tc>
                  <a:txBody>
                    <a:bodyPr/>
                    <a:lstStyle/>
                    <a:p>
                      <a:pPr marL="0" marR="0">
                        <a:lnSpc>
                          <a:spcPct val="107000"/>
                        </a:lnSpc>
                        <a:spcBef>
                          <a:spcPts val="0"/>
                        </a:spcBef>
                        <a:spcAft>
                          <a:spcPts val="0"/>
                        </a:spcAft>
                      </a:pPr>
                      <a:r>
                        <a:rPr lang="en-US" sz="1600" b="0">
                          <a:effectLst/>
                        </a:rPr>
                        <a:t>VIX.S&amp;P500</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a:effectLst/>
                        </a:rPr>
                        <a:t>0.801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r h="277164">
                <a:tc>
                  <a:txBody>
                    <a:bodyPr/>
                    <a:lstStyle/>
                    <a:p>
                      <a:pPr marL="0" marR="0">
                        <a:lnSpc>
                          <a:spcPct val="107000"/>
                        </a:lnSpc>
                        <a:spcBef>
                          <a:spcPts val="0"/>
                        </a:spcBef>
                        <a:spcAft>
                          <a:spcPts val="0"/>
                        </a:spcAft>
                      </a:pPr>
                      <a:r>
                        <a:rPr lang="en-US" sz="1600" b="0">
                          <a:effectLst/>
                        </a:rPr>
                        <a:t>DEFAULT</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a:effectLst/>
                        </a:rPr>
                        <a:t>0.955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r h="277164">
                <a:tc>
                  <a:txBody>
                    <a:bodyPr/>
                    <a:lstStyle/>
                    <a:p>
                      <a:pPr marL="0" marR="0">
                        <a:lnSpc>
                          <a:spcPct val="107000"/>
                        </a:lnSpc>
                        <a:spcBef>
                          <a:spcPts val="0"/>
                        </a:spcBef>
                        <a:spcAft>
                          <a:spcPts val="0"/>
                        </a:spcAft>
                      </a:pPr>
                      <a:r>
                        <a:rPr lang="en-US" sz="1600" b="0">
                          <a:effectLst/>
                        </a:rPr>
                        <a:t>TERM</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a:effectLst/>
                        </a:rPr>
                        <a:t>0.796</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r h="277164">
                <a:tc gridSpan="2">
                  <a:txBody>
                    <a:bodyPr/>
                    <a:lstStyle/>
                    <a:p>
                      <a:pPr marL="0" marR="0">
                        <a:lnSpc>
                          <a:spcPct val="107000"/>
                        </a:lnSpc>
                        <a:spcBef>
                          <a:spcPts val="0"/>
                        </a:spcBef>
                        <a:spcAft>
                          <a:spcPts val="0"/>
                        </a:spcAft>
                      </a:pPr>
                      <a:r>
                        <a:rPr lang="en-US" sz="1600" b="0" dirty="0">
                          <a:solidFill>
                            <a:srgbClr val="006272"/>
                          </a:solidFill>
                          <a:effectLst/>
                        </a:rPr>
                        <a:t>Leverage Measures </a:t>
                      </a:r>
                      <a:endParaRPr lang="en-US" sz="1600" b="0" dirty="0">
                        <a:solidFill>
                          <a:srgbClr val="006272"/>
                        </a:solidFill>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hMerge="1">
                  <a:txBody>
                    <a:bodyPr/>
                    <a:lstStyle/>
                    <a:p>
                      <a:endParaRPr lang="en-US"/>
                    </a:p>
                  </a:txBody>
                  <a:tcPr/>
                </a:tc>
              </a:tr>
              <a:tr h="277164">
                <a:tc>
                  <a:txBody>
                    <a:bodyPr/>
                    <a:lstStyle/>
                    <a:p>
                      <a:pPr marL="0" marR="0">
                        <a:lnSpc>
                          <a:spcPct val="107000"/>
                        </a:lnSpc>
                        <a:spcBef>
                          <a:spcPts val="0"/>
                        </a:spcBef>
                        <a:spcAft>
                          <a:spcPts val="0"/>
                        </a:spcAft>
                      </a:pPr>
                      <a:r>
                        <a:rPr lang="en-US" sz="1600" b="0">
                          <a:effectLst/>
                        </a:rPr>
                        <a:t>LTV</a:t>
                      </a:r>
                      <a:endParaRPr lang="en-US" sz="1600" b="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dirty="0">
                          <a:effectLst/>
                        </a:rPr>
                        <a:t>0.169</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r h="277164">
                <a:tc>
                  <a:txBody>
                    <a:bodyPr/>
                    <a:lstStyle/>
                    <a:p>
                      <a:pPr marL="0" marR="0">
                        <a:lnSpc>
                          <a:spcPct val="107000"/>
                        </a:lnSpc>
                        <a:spcBef>
                          <a:spcPts val="0"/>
                        </a:spcBef>
                        <a:spcAft>
                          <a:spcPts val="0"/>
                        </a:spcAft>
                      </a:pPr>
                      <a:r>
                        <a:rPr lang="en-US" sz="1600" b="0" dirty="0">
                          <a:effectLst/>
                        </a:rPr>
                        <a:t>INT.RATE</a:t>
                      </a:r>
                      <a:endParaRPr lang="en-US" sz="1600" b="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c>
                  <a:txBody>
                    <a:bodyPr/>
                    <a:lstStyle/>
                    <a:p>
                      <a:pPr marL="0" marR="0" algn="r">
                        <a:lnSpc>
                          <a:spcPct val="107000"/>
                        </a:lnSpc>
                        <a:spcBef>
                          <a:spcPts val="0"/>
                        </a:spcBef>
                        <a:spcAft>
                          <a:spcPts val="0"/>
                        </a:spcAft>
                      </a:pPr>
                      <a:r>
                        <a:rPr lang="en-US" sz="1600" dirty="0">
                          <a:effectLst/>
                        </a:rPr>
                        <a:t>-0.383</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T="0" marB="0" anchor="b"/>
                </a:tc>
              </a:tr>
            </a:tbl>
          </a:graphicData>
        </a:graphic>
      </p:graphicFrame>
    </p:spTree>
    <p:extLst>
      <p:ext uri="{BB962C8B-B14F-4D97-AF65-F5344CB8AC3E}">
        <p14:creationId xmlns:p14="http://schemas.microsoft.com/office/powerpoint/2010/main" val="22554909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24</a:t>
            </a:fld>
            <a:endParaRPr lang="fr-FR" dirty="0"/>
          </a:p>
        </p:txBody>
      </p:sp>
      <mc:AlternateContent xmlns:mc="http://schemas.openxmlformats.org/markup-compatibility/2006" xmlns:a14="http://schemas.microsoft.com/office/drawing/2010/main">
        <mc:Choice Requires="a14">
          <p:sp>
            <p:nvSpPr>
              <p:cNvPr id="7" name="Content Placeholder 3"/>
              <p:cNvSpPr>
                <a:spLocks noGrp="1"/>
              </p:cNvSpPr>
              <p:nvPr>
                <p:ph idx="4294967295"/>
              </p:nvPr>
            </p:nvSpPr>
            <p:spPr>
              <a:xfrm>
                <a:off x="490451" y="2098097"/>
                <a:ext cx="4738688" cy="3678238"/>
              </a:xfrm>
            </p:spPr>
            <p:txBody>
              <a:bodyPr>
                <a:normAutofit fontScale="92500"/>
              </a:bodyPr>
              <a:lstStyle/>
              <a:p>
                <a:pPr marL="0" indent="0">
                  <a:buNone/>
                </a:pPr>
                <a:r>
                  <a:rPr lang="en-US" sz="1867" dirty="0"/>
                  <a:t>Classical OLS Model </a:t>
                </a:r>
              </a:p>
              <a:p>
                <a:pPr marL="0" indent="0">
                  <a:buNone/>
                </a:pPr>
                <a:endParaRPr lang="en-US" sz="1867" dirty="0"/>
              </a:p>
              <a:p>
                <a:pPr marL="0" indent="0">
                  <a:buNone/>
                </a:pPr>
                <a:r>
                  <a:rPr lang="en-US" sz="1867" dirty="0">
                    <a:solidFill>
                      <a:srgbClr val="006272"/>
                    </a:solidFill>
                  </a:rPr>
                  <a:t>y = </a:t>
                </a:r>
                <a14:m>
                  <m:oMath xmlns:m="http://schemas.openxmlformats.org/officeDocument/2006/math">
                    <m:r>
                      <m:rPr>
                        <m:sty m:val="p"/>
                      </m:rPr>
                      <a:rPr lang="en-US" sz="1867">
                        <a:solidFill>
                          <a:srgbClr val="006272"/>
                        </a:solidFill>
                        <a:latin typeface="Cambria Math" panose="02040503050406030204" pitchFamily="18" charset="0"/>
                      </a:rPr>
                      <m:t>α</m:t>
                    </m:r>
                    <m:sSub>
                      <m:sSubPr>
                        <m:ctrlPr>
                          <a:rPr lang="en-US" sz="1867" i="1">
                            <a:solidFill>
                              <a:srgbClr val="006272"/>
                            </a:solidFill>
                            <a:latin typeface="Cambria Math" panose="02040503050406030204" pitchFamily="18" charset="0"/>
                          </a:rPr>
                        </m:ctrlPr>
                      </m:sSubPr>
                      <m:e>
                        <m:r>
                          <m:rPr>
                            <m:sty m:val="p"/>
                          </m:rPr>
                          <a:rPr lang="en-US" sz="1867">
                            <a:solidFill>
                              <a:srgbClr val="006272"/>
                            </a:solidFill>
                            <a:latin typeface="Cambria Math" panose="02040503050406030204" pitchFamily="18" charset="0"/>
                          </a:rPr>
                          <m:t>I</m:t>
                        </m:r>
                      </m:e>
                      <m:sub>
                        <m:r>
                          <m:rPr>
                            <m:sty m:val="p"/>
                          </m:rPr>
                          <a:rPr lang="en-US" sz="1867">
                            <a:solidFill>
                              <a:srgbClr val="006272"/>
                            </a:solidFill>
                            <a:latin typeface="Cambria Math" panose="02040503050406030204" pitchFamily="18" charset="0"/>
                          </a:rPr>
                          <m:t>n</m:t>
                        </m:r>
                      </m:sub>
                    </m:sSub>
                    <m:r>
                      <a:rPr lang="en-US" sz="1867">
                        <a:solidFill>
                          <a:srgbClr val="006272"/>
                        </a:solidFill>
                        <a:latin typeface="Cambria Math" panose="02040503050406030204" pitchFamily="18" charset="0"/>
                      </a:rPr>
                      <m:t>+</m:t>
                    </m:r>
                    <m:sSub>
                      <m:sSubPr>
                        <m:ctrlPr>
                          <a:rPr lang="en-US" sz="1867" i="1">
                            <a:solidFill>
                              <a:srgbClr val="006272"/>
                            </a:solidFill>
                            <a:latin typeface="Cambria Math" panose="02040503050406030204" pitchFamily="18" charset="0"/>
                          </a:rPr>
                        </m:ctrlPr>
                      </m:sSubPr>
                      <m:e>
                        <m:r>
                          <m:rPr>
                            <m:sty m:val="p"/>
                          </m:rPr>
                          <a:rPr lang="en-US" sz="1867">
                            <a:solidFill>
                              <a:srgbClr val="006272"/>
                            </a:solidFill>
                            <a:latin typeface="Cambria Math" panose="02040503050406030204" pitchFamily="18" charset="0"/>
                          </a:rPr>
                          <m:t>Pβ</m:t>
                        </m:r>
                      </m:e>
                      <m:sub>
                        <m:r>
                          <a:rPr lang="en-US" sz="1867">
                            <a:solidFill>
                              <a:srgbClr val="006272"/>
                            </a:solidFill>
                            <a:latin typeface="Cambria Math" panose="02040503050406030204" pitchFamily="18" charset="0"/>
                          </a:rPr>
                          <m:t>1</m:t>
                        </m:r>
                      </m:sub>
                    </m:sSub>
                    <m:r>
                      <a:rPr lang="en-US" sz="1867">
                        <a:solidFill>
                          <a:srgbClr val="006272"/>
                        </a:solidFill>
                        <a:latin typeface="Cambria Math" panose="02040503050406030204" pitchFamily="18" charset="0"/>
                      </a:rPr>
                      <m:t>+</m:t>
                    </m:r>
                    <m:r>
                      <m:rPr>
                        <m:sty m:val="p"/>
                      </m:rPr>
                      <a:rPr lang="en-US" sz="1867">
                        <a:solidFill>
                          <a:srgbClr val="006272"/>
                        </a:solidFill>
                        <a:latin typeface="Cambria Math" panose="02040503050406030204" pitchFamily="18" charset="0"/>
                      </a:rPr>
                      <m:t>H</m:t>
                    </m:r>
                    <m:sSub>
                      <m:sSubPr>
                        <m:ctrlPr>
                          <a:rPr lang="en-US" sz="1867" i="1">
                            <a:solidFill>
                              <a:srgbClr val="006272"/>
                            </a:solidFill>
                            <a:latin typeface="Cambria Math" panose="02040503050406030204" pitchFamily="18" charset="0"/>
                          </a:rPr>
                        </m:ctrlPr>
                      </m:sSubPr>
                      <m:e>
                        <m:r>
                          <m:rPr>
                            <m:sty m:val="p"/>
                          </m:rPr>
                          <a:rPr lang="en-US" sz="1867">
                            <a:solidFill>
                              <a:srgbClr val="006272"/>
                            </a:solidFill>
                            <a:latin typeface="Cambria Math" panose="02040503050406030204" pitchFamily="18" charset="0"/>
                          </a:rPr>
                          <m:t>β</m:t>
                        </m:r>
                      </m:e>
                      <m:sub>
                        <m:r>
                          <a:rPr lang="en-US" sz="1867">
                            <a:solidFill>
                              <a:srgbClr val="006272"/>
                            </a:solidFill>
                            <a:latin typeface="Cambria Math" panose="02040503050406030204" pitchFamily="18" charset="0"/>
                          </a:rPr>
                          <m:t>2</m:t>
                        </m:r>
                      </m:sub>
                    </m:sSub>
                    <m:r>
                      <a:rPr lang="en-US" sz="1867">
                        <a:solidFill>
                          <a:srgbClr val="006272"/>
                        </a:solidFill>
                        <a:latin typeface="Cambria Math" panose="02040503050406030204" pitchFamily="18" charset="0"/>
                      </a:rPr>
                      <m:t>+</m:t>
                    </m:r>
                    <m:r>
                      <m:rPr>
                        <m:sty m:val="p"/>
                      </m:rPr>
                      <a:rPr lang="en-US" sz="1867">
                        <a:solidFill>
                          <a:srgbClr val="006272"/>
                        </a:solidFill>
                        <a:latin typeface="Cambria Math" panose="02040503050406030204" pitchFamily="18" charset="0"/>
                      </a:rPr>
                      <m:t>L</m:t>
                    </m:r>
                    <m:sSub>
                      <m:sSubPr>
                        <m:ctrlPr>
                          <a:rPr lang="en-US" sz="1867" i="1">
                            <a:solidFill>
                              <a:srgbClr val="006272"/>
                            </a:solidFill>
                            <a:latin typeface="Cambria Math" panose="02040503050406030204" pitchFamily="18" charset="0"/>
                          </a:rPr>
                        </m:ctrlPr>
                      </m:sSubPr>
                      <m:e>
                        <m:r>
                          <m:rPr>
                            <m:sty m:val="p"/>
                          </m:rPr>
                          <a:rPr lang="en-US" sz="1867">
                            <a:solidFill>
                              <a:srgbClr val="006272"/>
                            </a:solidFill>
                            <a:latin typeface="Cambria Math" panose="02040503050406030204" pitchFamily="18" charset="0"/>
                          </a:rPr>
                          <m:t>β</m:t>
                        </m:r>
                      </m:e>
                      <m:sub>
                        <m:r>
                          <a:rPr lang="en-US" sz="1867">
                            <a:solidFill>
                              <a:srgbClr val="006272"/>
                            </a:solidFill>
                            <a:latin typeface="Cambria Math" panose="02040503050406030204" pitchFamily="18" charset="0"/>
                          </a:rPr>
                          <m:t>3</m:t>
                        </m:r>
                      </m:sub>
                    </m:sSub>
                    <m:r>
                      <a:rPr lang="en-US" sz="1867">
                        <a:solidFill>
                          <a:srgbClr val="006272"/>
                        </a:solidFill>
                        <a:latin typeface="Cambria Math" panose="02040503050406030204" pitchFamily="18" charset="0"/>
                      </a:rPr>
                      <m:t>+</m:t>
                    </m:r>
                    <m:r>
                      <m:rPr>
                        <m:sty m:val="p"/>
                      </m:rPr>
                      <a:rPr lang="en-US" sz="1867">
                        <a:solidFill>
                          <a:srgbClr val="006272"/>
                        </a:solidFill>
                        <a:latin typeface="Cambria Math" panose="02040503050406030204" pitchFamily="18" charset="0"/>
                      </a:rPr>
                      <m:t>T</m:t>
                    </m:r>
                    <m:sSub>
                      <m:sSubPr>
                        <m:ctrlPr>
                          <a:rPr lang="en-US" sz="1867" i="1">
                            <a:solidFill>
                              <a:srgbClr val="006272"/>
                            </a:solidFill>
                            <a:latin typeface="Cambria Math" panose="02040503050406030204" pitchFamily="18" charset="0"/>
                          </a:rPr>
                        </m:ctrlPr>
                      </m:sSubPr>
                      <m:e>
                        <m:r>
                          <m:rPr>
                            <m:sty m:val="p"/>
                          </m:rPr>
                          <a:rPr lang="en-US" sz="1867">
                            <a:solidFill>
                              <a:srgbClr val="006272"/>
                            </a:solidFill>
                            <a:latin typeface="Cambria Math" panose="02040503050406030204" pitchFamily="18" charset="0"/>
                          </a:rPr>
                          <m:t>β</m:t>
                        </m:r>
                      </m:e>
                      <m:sub>
                        <m:r>
                          <a:rPr lang="en-US" sz="1867">
                            <a:solidFill>
                              <a:srgbClr val="006272"/>
                            </a:solidFill>
                            <a:latin typeface="Cambria Math" panose="02040503050406030204" pitchFamily="18" charset="0"/>
                          </a:rPr>
                          <m:t>4</m:t>
                        </m:r>
                      </m:sub>
                    </m:sSub>
                    <m:r>
                      <a:rPr lang="en-US" sz="1867">
                        <a:solidFill>
                          <a:srgbClr val="006272"/>
                        </a:solidFill>
                        <a:latin typeface="Cambria Math" panose="02040503050406030204" pitchFamily="18" charset="0"/>
                      </a:rPr>
                      <m:t>+</m:t>
                    </m:r>
                    <m:r>
                      <m:rPr>
                        <m:sty m:val="p"/>
                      </m:rPr>
                      <a:rPr lang="fr-CH" sz="1867">
                        <a:solidFill>
                          <a:srgbClr val="006272"/>
                        </a:solidFill>
                        <a:latin typeface="Cambria Math" panose="02040503050406030204" pitchFamily="18" charset="0"/>
                      </a:rPr>
                      <m:t>ν</m:t>
                    </m:r>
                  </m:oMath>
                </a14:m>
                <a:r>
                  <a:rPr lang="en-US" sz="1867" dirty="0">
                    <a:solidFill>
                      <a:srgbClr val="006272"/>
                    </a:solidFill>
                  </a:rPr>
                  <a:t> </a:t>
                </a:r>
                <a:endParaRPr lang="fr-CH" sz="1867" i="1" dirty="0">
                  <a:solidFill>
                    <a:srgbClr val="006272"/>
                  </a:solidFill>
                  <a:latin typeface="Cambria Math" panose="02040503050406030204" pitchFamily="18" charset="0"/>
                  <a:ea typeface="Cambria Math" panose="02040503050406030204" pitchFamily="18" charset="0"/>
                </a:endParaRPr>
              </a:p>
              <a:p>
                <a:pPr marL="0" indent="0">
                  <a:buNone/>
                </a:pPr>
                <a14:m>
                  <m:oMathPara xmlns:m="http://schemas.openxmlformats.org/officeDocument/2006/math">
                    <m:oMathParaPr>
                      <m:jc m:val="left"/>
                    </m:oMathParaPr>
                    <m:oMath xmlns:m="http://schemas.openxmlformats.org/officeDocument/2006/math">
                      <m:r>
                        <a:rPr lang="en-US" sz="1867" i="1" dirty="0">
                          <a:latin typeface="Cambria Math" panose="02040503050406030204" pitchFamily="18" charset="0"/>
                          <a:ea typeface="Cambria Math" panose="02040503050406030204" pitchFamily="18" charset="0"/>
                        </a:rPr>
                        <m:t>≡</m:t>
                      </m:r>
                    </m:oMath>
                  </m:oMathPara>
                </a14:m>
                <a:endParaRPr lang="fr-CH" sz="1867" i="1" dirty="0">
                  <a:latin typeface="Cambria Math" panose="02040503050406030204" pitchFamily="18" charset="0"/>
                  <a:ea typeface="Cambria Math" panose="02040503050406030204" pitchFamily="18" charset="0"/>
                </a:endParaRPr>
              </a:p>
              <a:p>
                <a:pPr marL="0" indent="0">
                  <a:buNone/>
                </a:pPr>
                <a14:m>
                  <m:oMath xmlns:m="http://schemas.openxmlformats.org/officeDocument/2006/math">
                    <m:r>
                      <m:rPr>
                        <m:nor/>
                      </m:rPr>
                      <a:rPr lang="en-US" sz="1867" dirty="0"/>
                      <m:t>y</m:t>
                    </m:r>
                    <m:r>
                      <m:rPr>
                        <m:nor/>
                      </m:rPr>
                      <a:rPr lang="en-US" sz="1867" dirty="0"/>
                      <m:t> = </m:t>
                    </m:r>
                    <m:r>
                      <m:rPr>
                        <m:sty m:val="p"/>
                      </m:rPr>
                      <a:rPr lang="en-US" sz="1867">
                        <a:latin typeface="Cambria Math" panose="02040503050406030204" pitchFamily="18" charset="0"/>
                      </a:rPr>
                      <m:t>α</m:t>
                    </m:r>
                    <m:sSub>
                      <m:sSubPr>
                        <m:ctrlPr>
                          <a:rPr lang="en-US" sz="1867" i="1">
                            <a:latin typeface="Cambria Math" panose="02040503050406030204" pitchFamily="18" charset="0"/>
                          </a:rPr>
                        </m:ctrlPr>
                      </m:sSubPr>
                      <m:e>
                        <m:r>
                          <m:rPr>
                            <m:sty m:val="p"/>
                          </m:rPr>
                          <a:rPr lang="en-US" sz="1867">
                            <a:latin typeface="Cambria Math" panose="02040503050406030204" pitchFamily="18" charset="0"/>
                          </a:rPr>
                          <m:t>I</m:t>
                        </m:r>
                      </m:e>
                      <m:sub>
                        <m:r>
                          <m:rPr>
                            <m:sty m:val="p"/>
                          </m:rPr>
                          <a:rPr lang="en-US" sz="1867">
                            <a:latin typeface="Cambria Math" panose="02040503050406030204" pitchFamily="18" charset="0"/>
                          </a:rPr>
                          <m:t>n</m:t>
                        </m:r>
                      </m:sub>
                    </m:sSub>
                  </m:oMath>
                </a14:m>
                <a:r>
                  <a:rPr lang="en-US" sz="1867" dirty="0"/>
                  <a:t>+X</a:t>
                </a:r>
                <a14:m>
                  <m:oMath xmlns:m="http://schemas.openxmlformats.org/officeDocument/2006/math">
                    <m:r>
                      <a:rPr lang="en-US" sz="1867" i="1">
                        <a:latin typeface="Cambria Math" panose="02040503050406030204" pitchFamily="18" charset="0"/>
                        <a:ea typeface="Cambria Math" panose="02040503050406030204" pitchFamily="18" charset="0"/>
                      </a:rPr>
                      <m:t>𝛽</m:t>
                    </m:r>
                    <m:r>
                      <a:rPr lang="fr-CH" sz="1867" i="1">
                        <a:latin typeface="Cambria Math" panose="02040503050406030204" pitchFamily="18" charset="0"/>
                        <a:ea typeface="Cambria Math" panose="02040503050406030204" pitchFamily="18" charset="0"/>
                      </a:rPr>
                      <m:t>+</m:t>
                    </m:r>
                    <m:r>
                      <m:rPr>
                        <m:sty m:val="p"/>
                      </m:rPr>
                      <a:rPr lang="fr-CH" sz="1867">
                        <a:latin typeface="Cambria Math" panose="02040503050406030204" pitchFamily="18" charset="0"/>
                      </a:rPr>
                      <m:t>ν</m:t>
                    </m:r>
                  </m:oMath>
                </a14:m>
                <a:endParaRPr lang="en-US" sz="1867" dirty="0"/>
              </a:p>
              <a:p>
                <a:pPr marL="0" indent="0">
                  <a:buNone/>
                </a:pPr>
                <a:endParaRPr lang="fr-CH" sz="1867" dirty="0"/>
              </a:p>
              <a:p>
                <a:r>
                  <a:rPr lang="fr-CH" sz="1867" dirty="0"/>
                  <a:t>Ignores spatial </a:t>
                </a:r>
                <a:r>
                  <a:rPr lang="fr-CH" sz="1867" dirty="0" err="1"/>
                  <a:t>dependence</a:t>
                </a:r>
                <a:endParaRPr lang="fr-CH" sz="1867" dirty="0"/>
              </a:p>
              <a:p>
                <a:r>
                  <a:rPr lang="en-US" sz="1867" dirty="0"/>
                  <a:t>Inconsistent estimates</a:t>
                </a:r>
              </a:p>
              <a:p>
                <a:r>
                  <a:rPr lang="en-US" sz="1867" i="1" dirty="0"/>
                  <a:t>y</a:t>
                </a:r>
                <a:r>
                  <a:rPr lang="en-US" sz="1867" dirty="0"/>
                  <a:t> is spatially endogenous violating the OLS assumptions (</a:t>
                </a:r>
                <a:r>
                  <a:rPr lang="en-GB" sz="1867" dirty="0"/>
                  <a:t>Pace, Barry and </a:t>
                </a:r>
                <a:r>
                  <a:rPr lang="en-GB" sz="1867" dirty="0" err="1"/>
                  <a:t>Sirmans</a:t>
                </a:r>
                <a:r>
                  <a:rPr lang="en-GB" sz="1867" dirty="0"/>
                  <a:t>, 1998)</a:t>
                </a:r>
                <a:endParaRPr lang="en-US" sz="1867" dirty="0"/>
              </a:p>
            </p:txBody>
          </p:sp>
        </mc:Choice>
        <mc:Fallback xmlns="">
          <p:sp>
            <p:nvSpPr>
              <p:cNvPr id="7" name="Content Placeholder 3"/>
              <p:cNvSpPr>
                <a:spLocks noGrp="1" noRot="1" noChangeAspect="1" noMove="1" noResize="1" noEditPoints="1" noAdjustHandles="1" noChangeArrowheads="1" noChangeShapeType="1" noTextEdit="1"/>
              </p:cNvSpPr>
              <p:nvPr>
                <p:ph idx="4294967295"/>
              </p:nvPr>
            </p:nvSpPr>
            <p:spPr>
              <a:xfrm>
                <a:off x="490451" y="2098097"/>
                <a:ext cx="4738688" cy="3678238"/>
              </a:xfrm>
              <a:blipFill rotWithShape="0">
                <a:blip r:embed="rId2"/>
                <a:stretch>
                  <a:fillRect l="-771" t="-166" b="-1821"/>
                </a:stretch>
              </a:blipFill>
            </p:spPr>
            <p:txBody>
              <a:bodyPr/>
              <a:lstStyle/>
              <a:p>
                <a:r>
                  <a:rPr lang="en-US">
                    <a:noFill/>
                  </a:rPr>
                  <a:t> </a:t>
                </a:r>
              </a:p>
            </p:txBody>
          </p:sp>
        </mc:Fallback>
      </mc:AlternateContent>
      <p:sp>
        <p:nvSpPr>
          <p:cNvPr id="2" name="Title 1"/>
          <p:cNvSpPr>
            <a:spLocks noGrp="1"/>
          </p:cNvSpPr>
          <p:nvPr>
            <p:ph type="title" idx="4294967295"/>
          </p:nvPr>
        </p:nvSpPr>
        <p:spPr>
          <a:xfrm>
            <a:off x="490451" y="618547"/>
            <a:ext cx="11029950" cy="1014413"/>
          </a:xfrm>
        </p:spPr>
        <p:txBody>
          <a:bodyPr/>
          <a:lstStyle/>
          <a:p>
            <a:r>
              <a:rPr lang="fr-CH" dirty="0" smtClean="0">
                <a:solidFill>
                  <a:schemeClr val="accent3">
                    <a:lumMod val="50000"/>
                  </a:schemeClr>
                </a:solidFill>
              </a:rPr>
              <a:t>Step-2: </a:t>
            </a:r>
            <a:r>
              <a:rPr lang="fr-CH" dirty="0" err="1" smtClean="0">
                <a:solidFill>
                  <a:schemeClr val="accent3">
                    <a:lumMod val="50000"/>
                  </a:schemeClr>
                </a:solidFill>
              </a:rPr>
              <a:t>Hedonic</a:t>
            </a:r>
            <a:r>
              <a:rPr lang="fr-CH" dirty="0" smtClean="0">
                <a:solidFill>
                  <a:schemeClr val="accent3">
                    <a:lumMod val="50000"/>
                  </a:schemeClr>
                </a:solidFill>
              </a:rPr>
              <a:t> Model</a:t>
            </a:r>
            <a:endParaRPr lang="en-US" dirty="0">
              <a:solidFill>
                <a:schemeClr val="accent3">
                  <a:lumMod val="50000"/>
                </a:schemeClr>
              </a:solidFill>
            </a:endParaRPr>
          </a:p>
        </p:txBody>
      </p:sp>
      <mc:AlternateContent xmlns:mc="http://schemas.openxmlformats.org/markup-compatibility/2006" xmlns:a14="http://schemas.microsoft.com/office/drawing/2010/main">
        <mc:Choice Requires="a14">
          <p:sp>
            <p:nvSpPr>
              <p:cNvPr id="8" name="Content Placeholder 3"/>
              <p:cNvSpPr txBox="1">
                <a:spLocks/>
              </p:cNvSpPr>
              <p:nvPr/>
            </p:nvSpPr>
            <p:spPr>
              <a:xfrm>
                <a:off x="6672064" y="2180496"/>
                <a:ext cx="5184576" cy="4175854"/>
              </a:xfrm>
              <a:prstGeom prst="rect">
                <a:avLst/>
              </a:prstGeom>
              <a:solidFill>
                <a:schemeClr val="bg1">
                  <a:lumMod val="95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5A5A5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5A5A5A"/>
                  </a:buClr>
                  <a:buSzPct val="80000"/>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5A5A5A"/>
                  </a:buClr>
                  <a:buFont typeface="Arial" panose="020B0604020202020204" pitchFamily="34" charset="0"/>
                  <a:buChar char="•"/>
                  <a:defRPr sz="1600" kern="1200">
                    <a:solidFill>
                      <a:srgbClr val="5A5A5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i="1" dirty="0"/>
                  <a:t>n = sample size</a:t>
                </a:r>
              </a:p>
              <a:p>
                <a:pPr marL="0" indent="0">
                  <a:buNone/>
                </a:pPr>
                <a:r>
                  <a:rPr lang="en-US" sz="1600" i="1" dirty="0"/>
                  <a:t>y = n × 1 vector of Ln(sales price) </a:t>
                </a:r>
                <a:endParaRPr lang="fr-CH" sz="1600" i="1" dirty="0"/>
              </a:p>
              <a:p>
                <a:pPr marL="0" indent="0">
                  <a:buNone/>
                </a:pPr>
                <a14:m>
                  <m:oMath xmlns:m="http://schemas.openxmlformats.org/officeDocument/2006/math">
                    <m:r>
                      <a:rPr lang="en-US" sz="1600" i="1">
                        <a:latin typeface="Cambria Math" panose="02040503050406030204" pitchFamily="18" charset="0"/>
                      </a:rPr>
                      <m:t>𝛼</m:t>
                    </m:r>
                  </m:oMath>
                </a14:m>
                <a:r>
                  <a:rPr lang="en-US" sz="1600" i="1" dirty="0"/>
                  <a:t> = intercept</a:t>
                </a:r>
                <a:endParaRPr lang="fr-CH" sz="1600" i="1" dirty="0"/>
              </a:p>
              <a:p>
                <a:pPr marL="0" indent="0">
                  <a:buNone/>
                </a:pP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𝐼</m:t>
                        </m:r>
                      </m:e>
                      <m:sub>
                        <m:r>
                          <a:rPr lang="en-US" sz="1600" i="1">
                            <a:latin typeface="Cambria Math" panose="02040503050406030204" pitchFamily="18" charset="0"/>
                          </a:rPr>
                          <m:t>𝑛</m:t>
                        </m:r>
                      </m:sub>
                    </m:sSub>
                  </m:oMath>
                </a14:m>
                <a:r>
                  <a:rPr lang="en-US" sz="1600" i="1" dirty="0"/>
                  <a:t> =n × 1 vector of ones. </a:t>
                </a:r>
              </a:p>
              <a:p>
                <a:pPr marL="0" indent="0">
                  <a:buNone/>
                </a:pPr>
                <a:r>
                  <a:rPr lang="en-US" sz="1600" i="1" dirty="0"/>
                  <a:t>P = n × </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𝑘</m:t>
                        </m:r>
                      </m:e>
                      <m:sub>
                        <m:r>
                          <a:rPr lang="en-US" sz="1600" i="1">
                            <a:latin typeface="Cambria Math" panose="02040503050406030204" pitchFamily="18" charset="0"/>
                          </a:rPr>
                          <m:t>1</m:t>
                        </m:r>
                      </m:sub>
                    </m:sSub>
                  </m:oMath>
                </a14:m>
                <a:r>
                  <a:rPr lang="en-US" sz="1600" i="1" dirty="0"/>
                  <a:t> matrix of a hotel’s </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𝑘</m:t>
                        </m:r>
                      </m:e>
                      <m:sub>
                        <m:r>
                          <a:rPr lang="en-US" sz="1600" i="1">
                            <a:latin typeface="Cambria Math" panose="02040503050406030204" pitchFamily="18" charset="0"/>
                          </a:rPr>
                          <m:t>1</m:t>
                        </m:r>
                      </m:sub>
                    </m:sSub>
                  </m:oMath>
                </a14:m>
                <a:r>
                  <a:rPr lang="en-US" sz="1600" i="1" dirty="0"/>
                  <a:t> physical characteristics (size, age, number of floors, land acreage, and number of rooms)</a:t>
                </a:r>
              </a:p>
              <a:p>
                <a:pPr marL="0" indent="0">
                  <a:buNone/>
                </a:pPr>
                <a:r>
                  <a:rPr lang="en-US" sz="1600" i="1" dirty="0"/>
                  <a:t>H = n × </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𝑘</m:t>
                        </m:r>
                      </m:e>
                      <m:sub>
                        <m:r>
                          <a:rPr lang="en-US" sz="1600" i="1">
                            <a:latin typeface="Cambria Math" panose="02040503050406030204" pitchFamily="18" charset="0"/>
                          </a:rPr>
                          <m:t>2</m:t>
                        </m:r>
                      </m:sub>
                    </m:sSub>
                    <m:r>
                      <a:rPr lang="en-US" sz="1600" i="1">
                        <a:latin typeface="Cambria Math" panose="02040503050406030204" pitchFamily="18" charset="0"/>
                      </a:rPr>
                      <m:t> </m:t>
                    </m:r>
                  </m:oMath>
                </a14:m>
                <a:r>
                  <a:rPr lang="en-US" sz="1600" i="1" dirty="0"/>
                  <a:t>matrix of </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𝑘</m:t>
                        </m:r>
                      </m:e>
                      <m:sub>
                        <m:r>
                          <a:rPr lang="en-US" sz="1600" i="1">
                            <a:latin typeface="Cambria Math" panose="02040503050406030204" pitchFamily="18" charset="0"/>
                          </a:rPr>
                          <m:t>2</m:t>
                        </m:r>
                      </m:sub>
                    </m:sSub>
                    <m:r>
                      <a:rPr lang="en-US" sz="1600" i="1">
                        <a:latin typeface="Cambria Math" panose="02040503050406030204" pitchFamily="18" charset="0"/>
                      </a:rPr>
                      <m:t> </m:t>
                    </m:r>
                  </m:oMath>
                </a14:m>
                <a:r>
                  <a:rPr lang="en-US" sz="1600" i="1" dirty="0"/>
                  <a:t>industry specific quality controls (class, type and location type of a hotel, amenities offered, and the operational models)</a:t>
                </a:r>
              </a:p>
              <a:p>
                <a:pPr marL="0" indent="0">
                  <a:buNone/>
                </a:pPr>
                <a:r>
                  <a:rPr lang="en-US" sz="1600" i="1" dirty="0"/>
                  <a:t>L = a matrix of location controls such as submarket or geographic region</a:t>
                </a:r>
              </a:p>
              <a:p>
                <a:pPr marL="0" indent="0">
                  <a:buNone/>
                </a:pPr>
                <a:r>
                  <a:rPr lang="en-US" sz="1600" i="1" dirty="0"/>
                  <a:t>T = controls for yearly trend and quarterly seasonality</a:t>
                </a:r>
              </a:p>
              <a:p>
                <a:pPr marL="0" indent="0">
                  <a:buNone/>
                </a:pPr>
                <a14:m>
                  <m:oMath xmlns:m="http://schemas.openxmlformats.org/officeDocument/2006/math">
                    <m:r>
                      <a:rPr lang="fr-CH" sz="1600" i="1">
                        <a:latin typeface="Cambria Math" panose="02040503050406030204" pitchFamily="18" charset="0"/>
                      </a:rPr>
                      <m:t>𝜈</m:t>
                    </m:r>
                  </m:oMath>
                </a14:m>
                <a:r>
                  <a:rPr lang="fr-CH" sz="1600" i="1" dirty="0"/>
                  <a:t> </a:t>
                </a:r>
                <a:r>
                  <a:rPr lang="en-US" sz="1600" i="1" dirty="0"/>
                  <a:t>= the error term vector with n element</a:t>
                </a:r>
              </a:p>
            </p:txBody>
          </p:sp>
        </mc:Choice>
        <mc:Fallback xmlns="">
          <p:sp>
            <p:nvSpPr>
              <p:cNvPr id="8" name="Content Placeholder 3"/>
              <p:cNvSpPr txBox="1">
                <a:spLocks noRot="1" noChangeAspect="1" noMove="1" noResize="1" noEditPoints="1" noAdjustHandles="1" noChangeArrowheads="1" noChangeShapeType="1" noTextEdit="1"/>
              </p:cNvSpPr>
              <p:nvPr/>
            </p:nvSpPr>
            <p:spPr>
              <a:xfrm>
                <a:off x="6672064" y="2180496"/>
                <a:ext cx="5184576" cy="4175854"/>
              </a:xfrm>
              <a:prstGeom prst="rect">
                <a:avLst/>
              </a:prstGeom>
              <a:blipFill rotWithShape="0">
                <a:blip r:embed="rId3"/>
                <a:stretch>
                  <a:fillRect l="-588" t="-1022" r="-940" b="-2044"/>
                </a:stretch>
              </a:blipFill>
            </p:spPr>
            <p:txBody>
              <a:bodyPr/>
              <a:lstStyle/>
              <a:p>
                <a:r>
                  <a:rPr lang="en-US">
                    <a:noFill/>
                  </a:rPr>
                  <a:t> </a:t>
                </a:r>
              </a:p>
            </p:txBody>
          </p:sp>
        </mc:Fallback>
      </mc:AlternateContent>
    </p:spTree>
    <p:extLst>
      <p:ext uri="{BB962C8B-B14F-4D97-AF65-F5344CB8AC3E}">
        <p14:creationId xmlns:p14="http://schemas.microsoft.com/office/powerpoint/2010/main" val="26604090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25</a:t>
            </a:fld>
            <a:endParaRPr lang="fr-FR" dirty="0"/>
          </a:p>
        </p:txBody>
      </p:sp>
      <mc:AlternateContent xmlns:mc="http://schemas.openxmlformats.org/markup-compatibility/2006" xmlns:a14="http://schemas.microsoft.com/office/drawing/2010/main">
        <mc:Choice Requires="a14">
          <p:sp>
            <p:nvSpPr>
              <p:cNvPr id="7" name="Content Placeholder 3"/>
              <p:cNvSpPr>
                <a:spLocks noGrp="1"/>
              </p:cNvSpPr>
              <p:nvPr>
                <p:ph idx="4294967295"/>
              </p:nvPr>
            </p:nvSpPr>
            <p:spPr>
              <a:xfrm>
                <a:off x="448887" y="2527069"/>
                <a:ext cx="6043353" cy="3315768"/>
              </a:xfrm>
            </p:spPr>
            <p:txBody>
              <a:bodyPr>
                <a:noAutofit/>
              </a:bodyPr>
              <a:lstStyle/>
              <a:p>
                <a:r>
                  <a:rPr lang="fr-CH" sz="1600" dirty="0">
                    <a:solidFill>
                      <a:srgbClr val="006272"/>
                    </a:solidFill>
                  </a:rPr>
                  <a:t>Identification of spatial </a:t>
                </a:r>
                <a:r>
                  <a:rPr lang="fr-CH" sz="1600" dirty="0" err="1">
                    <a:solidFill>
                      <a:srgbClr val="006272"/>
                    </a:solidFill>
                  </a:rPr>
                  <a:t>lags</a:t>
                </a:r>
                <a:endParaRPr lang="fr-CH" sz="1600" dirty="0">
                  <a:solidFill>
                    <a:srgbClr val="006272"/>
                  </a:solidFill>
                </a:endParaRPr>
              </a:p>
              <a:p>
                <a:pPr lvl="1"/>
                <a:r>
                  <a:rPr lang="fr-CH" sz="1400" dirty="0"/>
                  <a:t>Distance matrix D</a:t>
                </a:r>
              </a:p>
              <a:p>
                <a:pPr marL="609585" lvl="1" indent="0">
                  <a:buNone/>
                </a:pPr>
                <a14:m>
                  <m:oMathPara xmlns:m="http://schemas.openxmlformats.org/officeDocument/2006/math">
                    <m:oMathParaPr>
                      <m:jc m:val="centerGroup"/>
                    </m:oMathParaPr>
                    <m:oMath xmlns:m="http://schemas.openxmlformats.org/officeDocument/2006/math">
                      <m:d>
                        <m:dPr>
                          <m:begChr m:val="["/>
                          <m:endChr m:val="]"/>
                          <m:ctrlPr>
                            <a:rPr lang="fr-CH" sz="1400" i="1">
                              <a:latin typeface="Cambria Math" panose="02040503050406030204" pitchFamily="18" charset="0"/>
                            </a:rPr>
                          </m:ctrlPr>
                        </m:dPr>
                        <m:e>
                          <m:m>
                            <m:mPr>
                              <m:mcs>
                                <m:mc>
                                  <m:mcPr>
                                    <m:count m:val="3"/>
                                    <m:mcJc m:val="center"/>
                                  </m:mcPr>
                                </m:mc>
                              </m:mcs>
                              <m:ctrlPr>
                                <a:rPr lang="fr-CH" sz="1400" i="1">
                                  <a:latin typeface="Cambria Math" panose="02040503050406030204" pitchFamily="18" charset="0"/>
                                </a:rPr>
                              </m:ctrlPr>
                            </m:mPr>
                            <m:mr>
                              <m:e>
                                <m:sSub>
                                  <m:sSubPr>
                                    <m:ctrlPr>
                                      <a:rPr lang="fr-CH" sz="1400" i="1">
                                        <a:latin typeface="Cambria Math" panose="02040503050406030204" pitchFamily="18" charset="0"/>
                                      </a:rPr>
                                    </m:ctrlPr>
                                  </m:sSubPr>
                                  <m:e>
                                    <m:r>
                                      <a:rPr lang="fr-CH" sz="1400" i="1">
                                        <a:latin typeface="Cambria Math" panose="02040503050406030204" pitchFamily="18" charset="0"/>
                                      </a:rPr>
                                      <m:t>𝑑</m:t>
                                    </m:r>
                                  </m:e>
                                  <m:sub>
                                    <m:r>
                                      <a:rPr lang="fr-CH" sz="1400" i="1">
                                        <a:latin typeface="Cambria Math" panose="02040503050406030204" pitchFamily="18" charset="0"/>
                                      </a:rPr>
                                      <m:t>11</m:t>
                                    </m:r>
                                  </m:sub>
                                </m:sSub>
                              </m:e>
                              <m:e>
                                <m:r>
                                  <a:rPr lang="fr-CH" sz="1400" i="1">
                                    <a:latin typeface="Cambria Math" panose="02040503050406030204" pitchFamily="18" charset="0"/>
                                  </a:rPr>
                                  <m:t>⋯</m:t>
                                </m:r>
                              </m:e>
                              <m:e>
                                <m:sSub>
                                  <m:sSubPr>
                                    <m:ctrlPr>
                                      <a:rPr lang="fr-CH" sz="1400" i="1">
                                        <a:latin typeface="Cambria Math" panose="02040503050406030204" pitchFamily="18" charset="0"/>
                                      </a:rPr>
                                    </m:ctrlPr>
                                  </m:sSubPr>
                                  <m:e>
                                    <m:r>
                                      <a:rPr lang="fr-CH" sz="1400" i="1">
                                        <a:latin typeface="Cambria Math" panose="02040503050406030204" pitchFamily="18" charset="0"/>
                                      </a:rPr>
                                      <m:t>𝑑</m:t>
                                    </m:r>
                                  </m:e>
                                  <m:sub>
                                    <m:r>
                                      <a:rPr lang="fr-CH" sz="1400" i="1">
                                        <a:latin typeface="Cambria Math" panose="02040503050406030204" pitchFamily="18" charset="0"/>
                                      </a:rPr>
                                      <m:t>1</m:t>
                                    </m:r>
                                    <m:r>
                                      <a:rPr lang="fr-CH" sz="1400" i="1">
                                        <a:latin typeface="Cambria Math" panose="02040503050406030204" pitchFamily="18" charset="0"/>
                                      </a:rPr>
                                      <m:t>𝑛</m:t>
                                    </m:r>
                                  </m:sub>
                                </m:sSub>
                              </m:e>
                            </m:mr>
                            <m:mr>
                              <m:e>
                                <m:r>
                                  <a:rPr lang="fr-CH" sz="1400" i="1">
                                    <a:latin typeface="Cambria Math" panose="02040503050406030204" pitchFamily="18" charset="0"/>
                                  </a:rPr>
                                  <m:t>⋮</m:t>
                                </m:r>
                              </m:e>
                              <m:e>
                                <m:r>
                                  <a:rPr lang="fr-CH" sz="1400" i="1">
                                    <a:latin typeface="Cambria Math" panose="02040503050406030204" pitchFamily="18" charset="0"/>
                                  </a:rPr>
                                  <m:t>⋱</m:t>
                                </m:r>
                              </m:e>
                              <m:e>
                                <m:r>
                                  <a:rPr lang="fr-CH" sz="1400" i="1">
                                    <a:latin typeface="Cambria Math" panose="02040503050406030204" pitchFamily="18" charset="0"/>
                                  </a:rPr>
                                  <m:t>⋮</m:t>
                                </m:r>
                              </m:e>
                            </m:mr>
                            <m:mr>
                              <m:e>
                                <m:sSub>
                                  <m:sSubPr>
                                    <m:ctrlPr>
                                      <a:rPr lang="fr-CH" sz="1400" i="1">
                                        <a:latin typeface="Cambria Math" panose="02040503050406030204" pitchFamily="18" charset="0"/>
                                      </a:rPr>
                                    </m:ctrlPr>
                                  </m:sSubPr>
                                  <m:e>
                                    <m:r>
                                      <a:rPr lang="fr-CH" sz="1400" i="1">
                                        <a:latin typeface="Cambria Math" panose="02040503050406030204" pitchFamily="18" charset="0"/>
                                      </a:rPr>
                                      <m:t>𝑑</m:t>
                                    </m:r>
                                  </m:e>
                                  <m:sub>
                                    <m:r>
                                      <a:rPr lang="fr-CH" sz="1400" i="1">
                                        <a:latin typeface="Cambria Math" panose="02040503050406030204" pitchFamily="18" charset="0"/>
                                      </a:rPr>
                                      <m:t>𝑛</m:t>
                                    </m:r>
                                    <m:r>
                                      <a:rPr lang="fr-CH" sz="1400" i="1">
                                        <a:latin typeface="Cambria Math" panose="02040503050406030204" pitchFamily="18" charset="0"/>
                                      </a:rPr>
                                      <m:t>1</m:t>
                                    </m:r>
                                  </m:sub>
                                </m:sSub>
                              </m:e>
                              <m:e>
                                <m:r>
                                  <a:rPr lang="fr-CH" sz="1400" i="1">
                                    <a:latin typeface="Cambria Math" panose="02040503050406030204" pitchFamily="18" charset="0"/>
                                  </a:rPr>
                                  <m:t>⋯</m:t>
                                </m:r>
                              </m:e>
                              <m:e>
                                <m:sSub>
                                  <m:sSubPr>
                                    <m:ctrlPr>
                                      <a:rPr lang="fr-CH" sz="1400" i="1">
                                        <a:latin typeface="Cambria Math" panose="02040503050406030204" pitchFamily="18" charset="0"/>
                                      </a:rPr>
                                    </m:ctrlPr>
                                  </m:sSubPr>
                                  <m:e>
                                    <m:r>
                                      <a:rPr lang="fr-CH" sz="1400" i="1">
                                        <a:latin typeface="Cambria Math" panose="02040503050406030204" pitchFamily="18" charset="0"/>
                                      </a:rPr>
                                      <m:t>𝑑</m:t>
                                    </m:r>
                                  </m:e>
                                  <m:sub>
                                    <m:r>
                                      <a:rPr lang="fr-CH" sz="1400" i="1">
                                        <a:latin typeface="Cambria Math" panose="02040503050406030204" pitchFamily="18" charset="0"/>
                                      </a:rPr>
                                      <m:t>𝑛𝑛</m:t>
                                    </m:r>
                                  </m:sub>
                                </m:sSub>
                              </m:e>
                            </m:mr>
                          </m:m>
                        </m:e>
                      </m:d>
                    </m:oMath>
                  </m:oMathPara>
                </a14:m>
                <a:endParaRPr lang="fr-CH" sz="1400" dirty="0"/>
              </a:p>
              <a:p>
                <a:pPr lvl="1"/>
                <a:r>
                  <a:rPr lang="fr-CH" sz="1400" dirty="0" err="1" smtClean="0"/>
                  <a:t>Row</a:t>
                </a:r>
                <a:r>
                  <a:rPr lang="fr-CH" sz="1400" dirty="0" smtClean="0"/>
                  <a:t> </a:t>
                </a:r>
                <a:r>
                  <a:rPr lang="fr-CH" sz="1400" dirty="0" err="1"/>
                  <a:t>standardized</a:t>
                </a:r>
                <a:r>
                  <a:rPr lang="fr-CH" sz="1400" dirty="0"/>
                  <a:t> distance matrix</a:t>
                </a:r>
              </a:p>
              <a:p>
                <a:pPr marL="1219170" lvl="2" indent="0">
                  <a:buNone/>
                </a:pPr>
                <a14:m>
                  <m:oMath xmlns:m="http://schemas.openxmlformats.org/officeDocument/2006/math">
                    <m:sSub>
                      <m:sSubPr>
                        <m:ctrlPr>
                          <a:rPr lang="en-US" sz="1600" i="1">
                            <a:latin typeface="Cambria Math" panose="02040503050406030204" pitchFamily="18" charset="0"/>
                          </a:rPr>
                        </m:ctrlPr>
                      </m:sSubPr>
                      <m:e>
                        <m:r>
                          <a:rPr lang="fr-CH" sz="1600" i="1">
                            <a:latin typeface="Cambria Math" panose="02040503050406030204" pitchFamily="18" charset="0"/>
                          </a:rPr>
                          <m:t>𝐷</m:t>
                        </m:r>
                      </m:e>
                      <m:sub>
                        <m:r>
                          <a:rPr lang="fr-CH" sz="1600" i="1">
                            <a:latin typeface="Cambria Math" panose="02040503050406030204" pitchFamily="18" charset="0"/>
                          </a:rPr>
                          <m:t>𝑟𝑜𝑤</m:t>
                        </m:r>
                        <m:r>
                          <a:rPr lang="fr-CH" sz="1600" i="1">
                            <a:latin typeface="Cambria Math" panose="02040503050406030204" pitchFamily="18" charset="0"/>
                          </a:rPr>
                          <m:t> </m:t>
                        </m:r>
                        <m:r>
                          <a:rPr lang="fr-CH" sz="1600" i="1">
                            <a:latin typeface="Cambria Math" panose="02040503050406030204" pitchFamily="18" charset="0"/>
                          </a:rPr>
                          <m:t>𝑠𝑡𝑑</m:t>
                        </m:r>
                        <m:r>
                          <a:rPr lang="fr-CH" sz="1600" i="1">
                            <a:latin typeface="Cambria Math" panose="02040503050406030204" pitchFamily="18" charset="0"/>
                          </a:rPr>
                          <m:t>.</m:t>
                        </m:r>
                      </m:sub>
                    </m:sSub>
                    <m:r>
                      <a:rPr lang="en-US" sz="1600" i="1">
                        <a:latin typeface="Cambria Math" panose="02040503050406030204" pitchFamily="18" charset="0"/>
                        <a:ea typeface="Cambria Math" panose="02040503050406030204" pitchFamily="18" charset="0"/>
                      </a:rPr>
                      <m:t>≡</m:t>
                    </m:r>
                    <m:r>
                      <a:rPr lang="fr-CH" sz="1600" i="1">
                        <a:latin typeface="Cambria Math" panose="02040503050406030204" pitchFamily="18" charset="0"/>
                        <a:ea typeface="Cambria Math" panose="02040503050406030204" pitchFamily="18" charset="0"/>
                      </a:rPr>
                      <m:t> </m:t>
                    </m:r>
                  </m:oMath>
                </a14:m>
                <a:r>
                  <a:rPr lang="en-US" sz="1600" dirty="0"/>
                  <a:t>(</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𝑑</m:t>
                        </m:r>
                        <m:r>
                          <a:rPr lang="en-US" sz="1600" i="1">
                            <a:latin typeface="Cambria Math" panose="02040503050406030204" pitchFamily="18" charset="0"/>
                          </a:rPr>
                          <m:t>′</m:t>
                        </m:r>
                      </m:e>
                      <m:sub>
                        <m:r>
                          <a:rPr lang="en-US" sz="1600" i="1">
                            <a:latin typeface="Cambria Math" panose="02040503050406030204" pitchFamily="18" charset="0"/>
                          </a:rPr>
                          <m:t>𝑖𝑗</m:t>
                        </m:r>
                      </m:sub>
                    </m:sSub>
                    <m:r>
                      <a:rPr lang="en-US" sz="1600" i="1">
                        <a:latin typeface="Cambria Math" panose="02040503050406030204" pitchFamily="18" charset="0"/>
                      </a:rPr>
                      <m:t>=</m:t>
                    </m:r>
                    <m:f>
                      <m:fPr>
                        <m:ctrlPr>
                          <a:rPr lang="en-US" sz="1600" i="1">
                            <a:latin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𝑑</m:t>
                            </m:r>
                          </m:e>
                          <m:sub>
                            <m:r>
                              <a:rPr lang="en-US" sz="1600" i="1">
                                <a:latin typeface="Cambria Math" panose="02040503050406030204" pitchFamily="18" charset="0"/>
                              </a:rPr>
                              <m:t>𝑖𝑗</m:t>
                            </m:r>
                          </m:sub>
                        </m:sSub>
                      </m:num>
                      <m:den>
                        <m:nary>
                          <m:naryPr>
                            <m:chr m:val="∑"/>
                            <m:limLoc m:val="undOvr"/>
                            <m:ctrlPr>
                              <a:rPr lang="en-US" sz="1600" i="1">
                                <a:latin typeface="Cambria Math" panose="02040503050406030204" pitchFamily="18" charset="0"/>
                              </a:rPr>
                            </m:ctrlPr>
                          </m:naryPr>
                          <m:sub>
                            <m:r>
                              <a:rPr lang="en-US" sz="1600" i="1">
                                <a:latin typeface="Cambria Math" panose="02040503050406030204" pitchFamily="18" charset="0"/>
                              </a:rPr>
                              <m:t>𝑗</m:t>
                            </m:r>
                            <m:r>
                              <a:rPr lang="en-US" sz="1600" i="1">
                                <a:latin typeface="Cambria Math" panose="02040503050406030204" pitchFamily="18" charset="0"/>
                              </a:rPr>
                              <m:t>=1</m:t>
                            </m:r>
                          </m:sub>
                          <m:sup>
                            <m:r>
                              <a:rPr lang="en-US" sz="1600" i="1">
                                <a:latin typeface="Cambria Math" panose="02040503050406030204" pitchFamily="18" charset="0"/>
                              </a:rPr>
                              <m:t>𝑛</m:t>
                            </m:r>
                          </m:sup>
                          <m:e>
                            <m:sSub>
                              <m:sSubPr>
                                <m:ctrlPr>
                                  <a:rPr lang="en-US" sz="1600" i="1">
                                    <a:latin typeface="Cambria Math" panose="02040503050406030204" pitchFamily="18" charset="0"/>
                                  </a:rPr>
                                </m:ctrlPr>
                              </m:sSubPr>
                              <m:e>
                                <m:r>
                                  <a:rPr lang="en-US" sz="1600" i="1">
                                    <a:latin typeface="Cambria Math" panose="02040503050406030204" pitchFamily="18" charset="0"/>
                                  </a:rPr>
                                  <m:t>𝑑</m:t>
                                </m:r>
                              </m:e>
                              <m:sub>
                                <m:r>
                                  <a:rPr lang="en-US" sz="1600" i="1">
                                    <a:latin typeface="Cambria Math" panose="02040503050406030204" pitchFamily="18" charset="0"/>
                                  </a:rPr>
                                  <m:t>𝑖𝑗</m:t>
                                </m:r>
                              </m:sub>
                            </m:sSub>
                          </m:e>
                        </m:nary>
                      </m:den>
                    </m:f>
                    <m:r>
                      <a:rPr lang="en-US" sz="1600" i="1">
                        <a:latin typeface="Cambria Math" panose="02040503050406030204" pitchFamily="18" charset="0"/>
                      </a:rPr>
                      <m:t>)</m:t>
                    </m:r>
                  </m:oMath>
                </a14:m>
                <a:endParaRPr lang="en-US" sz="1600" dirty="0"/>
              </a:p>
              <a:p>
                <a:r>
                  <a:rPr lang="fr-CH" sz="1600" dirty="0" err="1" smtClean="0">
                    <a:solidFill>
                      <a:srgbClr val="006272"/>
                    </a:solidFill>
                  </a:rPr>
                  <a:t>Defining</a:t>
                </a:r>
                <a:r>
                  <a:rPr lang="fr-CH" sz="1600" dirty="0" smtClean="0">
                    <a:solidFill>
                      <a:srgbClr val="006272"/>
                    </a:solidFill>
                  </a:rPr>
                  <a:t> </a:t>
                </a:r>
                <a:r>
                  <a:rPr lang="fr-CH" sz="1600" dirty="0">
                    <a:solidFill>
                      <a:srgbClr val="006272"/>
                    </a:solidFill>
                  </a:rPr>
                  <a:t>spatial </a:t>
                </a:r>
                <a:r>
                  <a:rPr lang="fr-CH" sz="1600" dirty="0" err="1">
                    <a:solidFill>
                      <a:srgbClr val="006272"/>
                    </a:solidFill>
                  </a:rPr>
                  <a:t>weight</a:t>
                </a:r>
                <a:endParaRPr lang="fr-CH" sz="1600" dirty="0">
                  <a:solidFill>
                    <a:srgbClr val="006272"/>
                  </a:solidFill>
                </a:endParaRPr>
              </a:p>
              <a:p>
                <a:pPr marL="1219170" lvl="2" indent="0">
                  <a:buNone/>
                </a:pPr>
                <a14:m>
                  <m:oMathPara xmlns:m="http://schemas.openxmlformats.org/officeDocument/2006/math">
                    <m:oMathParaPr>
                      <m:jc m:val="left"/>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𝑠</m:t>
                          </m:r>
                        </m:e>
                        <m:sub>
                          <m:r>
                            <a:rPr lang="en-US" sz="1600" i="1">
                              <a:latin typeface="Cambria Math" panose="02040503050406030204" pitchFamily="18" charset="0"/>
                            </a:rPr>
                            <m:t>𝑖𝑗</m:t>
                          </m:r>
                        </m:sub>
                      </m:sSub>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1</m:t>
                          </m:r>
                        </m:num>
                        <m:den>
                          <m:sSub>
                            <m:sSubPr>
                              <m:ctrlPr>
                                <a:rPr lang="en-US" sz="1600" i="1">
                                  <a:latin typeface="Cambria Math" panose="02040503050406030204" pitchFamily="18" charset="0"/>
                                </a:rPr>
                              </m:ctrlPr>
                            </m:sSubPr>
                            <m:e>
                              <m:r>
                                <a:rPr lang="en-US" sz="1600" i="1">
                                  <a:latin typeface="Cambria Math" panose="02040503050406030204" pitchFamily="18" charset="0"/>
                                </a:rPr>
                                <m:t>𝑑</m:t>
                              </m:r>
                            </m:e>
                            <m:sub>
                              <m:r>
                                <a:rPr lang="en-US" sz="1600" i="1">
                                  <a:latin typeface="Cambria Math" panose="02040503050406030204" pitchFamily="18" charset="0"/>
                                </a:rPr>
                                <m:t>𝑖𝑗</m:t>
                              </m:r>
                            </m:sub>
                          </m:sSub>
                        </m:den>
                      </m:f>
                    </m:oMath>
                  </m:oMathPara>
                </a14:m>
                <a:endParaRPr lang="fr-CH" sz="1600" dirty="0"/>
              </a:p>
              <a:p>
                <a:pPr marL="0" indent="0">
                  <a:buNone/>
                </a:pPr>
                <a:r>
                  <a:rPr lang="en-US" sz="1600" dirty="0"/>
                  <a:t>(transactions that are nearer are more influential )</a:t>
                </a:r>
                <a:endParaRPr lang="fr-CH" sz="1600" dirty="0"/>
              </a:p>
              <a:p>
                <a:pPr lvl="1"/>
                <a:endParaRPr lang="en-US" sz="2400" dirty="0"/>
              </a:p>
            </p:txBody>
          </p:sp>
        </mc:Choice>
        <mc:Fallback xmlns="">
          <p:sp>
            <p:nvSpPr>
              <p:cNvPr id="7" name="Content Placeholder 3"/>
              <p:cNvSpPr>
                <a:spLocks noGrp="1" noRot="1" noChangeAspect="1" noMove="1" noResize="1" noEditPoints="1" noAdjustHandles="1" noChangeArrowheads="1" noChangeShapeType="1" noTextEdit="1"/>
              </p:cNvSpPr>
              <p:nvPr>
                <p:ph idx="4294967295"/>
              </p:nvPr>
            </p:nvSpPr>
            <p:spPr>
              <a:xfrm>
                <a:off x="448887" y="2527069"/>
                <a:ext cx="6043353" cy="3315768"/>
              </a:xfrm>
              <a:blipFill rotWithShape="0">
                <a:blip r:embed="rId3"/>
                <a:stretch>
                  <a:fillRect l="-605" t="-13076"/>
                </a:stretch>
              </a:blipFill>
            </p:spPr>
            <p:txBody>
              <a:bodyPr/>
              <a:lstStyle/>
              <a:p>
                <a:r>
                  <a:rPr lang="en-US">
                    <a:noFill/>
                  </a:rPr>
                  <a:t> </a:t>
                </a:r>
              </a:p>
            </p:txBody>
          </p:sp>
        </mc:Fallback>
      </mc:AlternateContent>
      <p:sp>
        <p:nvSpPr>
          <p:cNvPr id="2" name="Title 1"/>
          <p:cNvSpPr>
            <a:spLocks noGrp="1"/>
          </p:cNvSpPr>
          <p:nvPr>
            <p:ph type="title" idx="4294967295"/>
          </p:nvPr>
        </p:nvSpPr>
        <p:spPr>
          <a:xfrm>
            <a:off x="448887" y="685049"/>
            <a:ext cx="11029950" cy="1014413"/>
          </a:xfrm>
        </p:spPr>
        <p:txBody>
          <a:bodyPr/>
          <a:lstStyle/>
          <a:p>
            <a:r>
              <a:rPr lang="fr-CH" dirty="0" smtClean="0">
                <a:solidFill>
                  <a:schemeClr val="accent3">
                    <a:lumMod val="50000"/>
                  </a:schemeClr>
                </a:solidFill>
              </a:rPr>
              <a:t>Spatial </a:t>
            </a:r>
            <a:r>
              <a:rPr lang="fr-CH" dirty="0" err="1" smtClean="0">
                <a:solidFill>
                  <a:schemeClr val="accent3">
                    <a:lumMod val="50000"/>
                  </a:schemeClr>
                </a:solidFill>
              </a:rPr>
              <a:t>Hedonic</a:t>
            </a:r>
            <a:r>
              <a:rPr lang="fr-CH" dirty="0" smtClean="0">
                <a:solidFill>
                  <a:schemeClr val="accent3">
                    <a:lumMod val="50000"/>
                  </a:schemeClr>
                </a:solidFill>
              </a:rPr>
              <a:t> </a:t>
            </a:r>
            <a:r>
              <a:rPr lang="fr-CH" dirty="0" err="1" smtClean="0">
                <a:solidFill>
                  <a:schemeClr val="accent3">
                    <a:lumMod val="50000"/>
                  </a:schemeClr>
                </a:solidFill>
              </a:rPr>
              <a:t>Models</a:t>
            </a:r>
            <a:endParaRPr lang="en-US" dirty="0">
              <a:solidFill>
                <a:schemeClr val="accent3">
                  <a:lumMod val="50000"/>
                </a:schemeClr>
              </a:solidFill>
            </a:endParaRPr>
          </a:p>
        </p:txBody>
      </p:sp>
      <mc:AlternateContent xmlns:mc="http://schemas.openxmlformats.org/markup-compatibility/2006" xmlns:a14="http://schemas.microsoft.com/office/drawing/2010/main">
        <mc:Choice Requires="a14">
          <p:sp>
            <p:nvSpPr>
              <p:cNvPr id="8" name="Content Placeholder 3"/>
              <p:cNvSpPr txBox="1">
                <a:spLocks/>
              </p:cNvSpPr>
              <p:nvPr/>
            </p:nvSpPr>
            <p:spPr>
              <a:xfrm>
                <a:off x="6672064" y="1927573"/>
                <a:ext cx="4938743" cy="4428777"/>
              </a:xfrm>
              <a:prstGeom prst="rect">
                <a:avLst/>
              </a:prstGeom>
              <a:solidFill>
                <a:schemeClr val="bg1">
                  <a:lumMod val="95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5A5A5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5A5A5A"/>
                  </a:buClr>
                  <a:buSzPct val="80000"/>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5A5A5A"/>
                  </a:buClr>
                  <a:buFont typeface="Arial" panose="020B0604020202020204" pitchFamily="34" charset="0"/>
                  <a:buChar char="•"/>
                  <a:defRPr sz="1600" kern="1200">
                    <a:solidFill>
                      <a:srgbClr val="5A5A5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H" sz="1867" dirty="0">
                    <a:solidFill>
                      <a:srgbClr val="006272"/>
                    </a:solidFill>
                  </a:rPr>
                  <a:t>Spatial </a:t>
                </a:r>
                <a:r>
                  <a:rPr lang="fr-CH" sz="1867" dirty="0" err="1">
                    <a:solidFill>
                      <a:srgbClr val="006272"/>
                    </a:solidFill>
                  </a:rPr>
                  <a:t>Weight</a:t>
                </a:r>
                <a:r>
                  <a:rPr lang="fr-CH" sz="1867" dirty="0">
                    <a:solidFill>
                      <a:srgbClr val="006272"/>
                    </a:solidFill>
                  </a:rPr>
                  <a:t> Matrix W</a:t>
                </a:r>
              </a:p>
              <a:p>
                <a:endParaRPr lang="fr-CH" sz="1867" dirty="0"/>
              </a:p>
              <a:p>
                <a:pPr marL="0" indent="0">
                  <a:buNone/>
                </a:pPr>
                <a14:m>
                  <m:oMathPara xmlns:m="http://schemas.openxmlformats.org/officeDocument/2006/math">
                    <m:oMathParaPr>
                      <m:jc m:val="centerGroup"/>
                    </m:oMathParaPr>
                    <m:oMath xmlns:m="http://schemas.openxmlformats.org/officeDocument/2006/math">
                      <m:d>
                        <m:dPr>
                          <m:begChr m:val="["/>
                          <m:endChr m:val="]"/>
                          <m:ctrlPr>
                            <a:rPr lang="fr-CH" sz="1867" i="1">
                              <a:latin typeface="Cambria Math" panose="02040503050406030204" pitchFamily="18" charset="0"/>
                            </a:rPr>
                          </m:ctrlPr>
                        </m:dPr>
                        <m:e>
                          <m:m>
                            <m:mPr>
                              <m:mcs>
                                <m:mc>
                                  <m:mcPr>
                                    <m:count m:val="3"/>
                                    <m:mcJc m:val="center"/>
                                  </m:mcPr>
                                </m:mc>
                              </m:mcs>
                              <m:ctrlPr>
                                <a:rPr lang="fr-CH" sz="1867" i="1">
                                  <a:latin typeface="Cambria Math" panose="02040503050406030204" pitchFamily="18" charset="0"/>
                                </a:rPr>
                              </m:ctrlPr>
                            </m:mPr>
                            <m:mr>
                              <m:e>
                                <m:f>
                                  <m:fPr>
                                    <m:ctrlPr>
                                      <a:rPr lang="fr-CH" sz="1867" i="1">
                                        <a:latin typeface="Cambria Math" panose="02040503050406030204" pitchFamily="18" charset="0"/>
                                      </a:rPr>
                                    </m:ctrlPr>
                                  </m:fPr>
                                  <m:num>
                                    <m:r>
                                      <a:rPr lang="fr-CH" sz="1867" i="1">
                                        <a:latin typeface="Cambria Math" panose="02040503050406030204" pitchFamily="18" charset="0"/>
                                      </a:rPr>
                                      <m:t>1</m:t>
                                    </m:r>
                                  </m:num>
                                  <m:den>
                                    <m:sSub>
                                      <m:sSubPr>
                                        <m:ctrlPr>
                                          <a:rPr lang="fr-CH" sz="1867" i="1">
                                            <a:latin typeface="Cambria Math" panose="02040503050406030204" pitchFamily="18" charset="0"/>
                                          </a:rPr>
                                        </m:ctrlPr>
                                      </m:sSubPr>
                                      <m:e>
                                        <m:r>
                                          <a:rPr lang="fr-CH" sz="1867" i="1">
                                            <a:latin typeface="Cambria Math" panose="02040503050406030204" pitchFamily="18" charset="0"/>
                                          </a:rPr>
                                          <m:t>𝑑</m:t>
                                        </m:r>
                                        <m:r>
                                          <a:rPr lang="fr-CH" sz="1867" i="1">
                                            <a:latin typeface="Cambria Math" panose="02040503050406030204" pitchFamily="18" charset="0"/>
                                          </a:rPr>
                                          <m:t>′</m:t>
                                        </m:r>
                                      </m:e>
                                      <m:sub>
                                        <m:r>
                                          <a:rPr lang="fr-CH" sz="1867" i="1">
                                            <a:latin typeface="Cambria Math" panose="02040503050406030204" pitchFamily="18" charset="0"/>
                                          </a:rPr>
                                          <m:t>11</m:t>
                                        </m:r>
                                      </m:sub>
                                    </m:sSub>
                                  </m:den>
                                </m:f>
                              </m:e>
                              <m:e>
                                <m:r>
                                  <a:rPr lang="fr-CH" sz="1867" i="1">
                                    <a:latin typeface="Cambria Math" panose="02040503050406030204" pitchFamily="18" charset="0"/>
                                  </a:rPr>
                                  <m:t>⋯</m:t>
                                </m:r>
                              </m:e>
                              <m:e>
                                <m:f>
                                  <m:fPr>
                                    <m:ctrlPr>
                                      <a:rPr lang="fr-CH" sz="1867" i="1">
                                        <a:latin typeface="Cambria Math" panose="02040503050406030204" pitchFamily="18" charset="0"/>
                                      </a:rPr>
                                    </m:ctrlPr>
                                  </m:fPr>
                                  <m:num>
                                    <m:r>
                                      <a:rPr lang="fr-CH" sz="1867" i="1">
                                        <a:latin typeface="Cambria Math" panose="02040503050406030204" pitchFamily="18" charset="0"/>
                                      </a:rPr>
                                      <m:t>1</m:t>
                                    </m:r>
                                  </m:num>
                                  <m:den>
                                    <m:sSub>
                                      <m:sSubPr>
                                        <m:ctrlPr>
                                          <a:rPr lang="fr-CH" sz="1867" i="1">
                                            <a:latin typeface="Cambria Math" panose="02040503050406030204" pitchFamily="18" charset="0"/>
                                          </a:rPr>
                                        </m:ctrlPr>
                                      </m:sSubPr>
                                      <m:e>
                                        <m:r>
                                          <a:rPr lang="fr-CH" sz="1867" i="1">
                                            <a:latin typeface="Cambria Math" panose="02040503050406030204" pitchFamily="18" charset="0"/>
                                          </a:rPr>
                                          <m:t>𝑑</m:t>
                                        </m:r>
                                        <m:r>
                                          <a:rPr lang="fr-CH" sz="1867" i="1">
                                            <a:latin typeface="Cambria Math" panose="02040503050406030204" pitchFamily="18" charset="0"/>
                                          </a:rPr>
                                          <m:t>′</m:t>
                                        </m:r>
                                      </m:e>
                                      <m:sub>
                                        <m:r>
                                          <a:rPr lang="fr-CH" sz="1867" i="1">
                                            <a:latin typeface="Cambria Math" panose="02040503050406030204" pitchFamily="18" charset="0"/>
                                          </a:rPr>
                                          <m:t>1</m:t>
                                        </m:r>
                                        <m:r>
                                          <a:rPr lang="fr-CH" sz="1867" i="1">
                                            <a:latin typeface="Cambria Math" panose="02040503050406030204" pitchFamily="18" charset="0"/>
                                          </a:rPr>
                                          <m:t>𝑛</m:t>
                                        </m:r>
                                      </m:sub>
                                    </m:sSub>
                                  </m:den>
                                </m:f>
                              </m:e>
                            </m:mr>
                            <m:mr>
                              <m:e>
                                <m:r>
                                  <a:rPr lang="fr-CH" sz="1867" i="1">
                                    <a:latin typeface="Cambria Math" panose="02040503050406030204" pitchFamily="18" charset="0"/>
                                  </a:rPr>
                                  <m:t>⋮</m:t>
                                </m:r>
                              </m:e>
                              <m:e>
                                <m:r>
                                  <a:rPr lang="fr-CH" sz="1867" i="1">
                                    <a:latin typeface="Cambria Math" panose="02040503050406030204" pitchFamily="18" charset="0"/>
                                  </a:rPr>
                                  <m:t>⋱</m:t>
                                </m:r>
                              </m:e>
                              <m:e>
                                <m:r>
                                  <a:rPr lang="fr-CH" sz="1867" i="1">
                                    <a:latin typeface="Cambria Math" panose="02040503050406030204" pitchFamily="18" charset="0"/>
                                  </a:rPr>
                                  <m:t>⋮</m:t>
                                </m:r>
                              </m:e>
                            </m:mr>
                            <m:mr>
                              <m:e>
                                <m:f>
                                  <m:fPr>
                                    <m:ctrlPr>
                                      <a:rPr lang="fr-CH" sz="1867" i="1">
                                        <a:latin typeface="Cambria Math" panose="02040503050406030204" pitchFamily="18" charset="0"/>
                                      </a:rPr>
                                    </m:ctrlPr>
                                  </m:fPr>
                                  <m:num>
                                    <m:r>
                                      <a:rPr lang="fr-CH" sz="1867" i="1">
                                        <a:latin typeface="Cambria Math" panose="02040503050406030204" pitchFamily="18" charset="0"/>
                                      </a:rPr>
                                      <m:t>1</m:t>
                                    </m:r>
                                  </m:num>
                                  <m:den>
                                    <m:sSub>
                                      <m:sSubPr>
                                        <m:ctrlPr>
                                          <a:rPr lang="fr-CH" sz="1867" i="1">
                                            <a:latin typeface="Cambria Math" panose="02040503050406030204" pitchFamily="18" charset="0"/>
                                          </a:rPr>
                                        </m:ctrlPr>
                                      </m:sSubPr>
                                      <m:e>
                                        <m:r>
                                          <a:rPr lang="fr-CH" sz="1867" i="1">
                                            <a:latin typeface="Cambria Math" panose="02040503050406030204" pitchFamily="18" charset="0"/>
                                          </a:rPr>
                                          <m:t>𝑑</m:t>
                                        </m:r>
                                        <m:r>
                                          <a:rPr lang="fr-CH" sz="1867" i="1">
                                            <a:latin typeface="Cambria Math" panose="02040503050406030204" pitchFamily="18" charset="0"/>
                                          </a:rPr>
                                          <m:t>′</m:t>
                                        </m:r>
                                      </m:e>
                                      <m:sub>
                                        <m:r>
                                          <a:rPr lang="fr-CH" sz="1867" i="1">
                                            <a:latin typeface="Cambria Math" panose="02040503050406030204" pitchFamily="18" charset="0"/>
                                          </a:rPr>
                                          <m:t>𝑛</m:t>
                                        </m:r>
                                        <m:r>
                                          <a:rPr lang="fr-CH" sz="1867" i="1">
                                            <a:latin typeface="Cambria Math" panose="02040503050406030204" pitchFamily="18" charset="0"/>
                                          </a:rPr>
                                          <m:t>1</m:t>
                                        </m:r>
                                      </m:sub>
                                    </m:sSub>
                                  </m:den>
                                </m:f>
                              </m:e>
                              <m:e>
                                <m:r>
                                  <a:rPr lang="fr-CH" sz="1867" i="1">
                                    <a:latin typeface="Cambria Math" panose="02040503050406030204" pitchFamily="18" charset="0"/>
                                  </a:rPr>
                                  <m:t>⋯</m:t>
                                </m:r>
                              </m:e>
                              <m:e>
                                <m:f>
                                  <m:fPr>
                                    <m:ctrlPr>
                                      <a:rPr lang="fr-CH" sz="1867" i="1">
                                        <a:latin typeface="Cambria Math" panose="02040503050406030204" pitchFamily="18" charset="0"/>
                                      </a:rPr>
                                    </m:ctrlPr>
                                  </m:fPr>
                                  <m:num>
                                    <m:r>
                                      <a:rPr lang="fr-CH" sz="1867" i="1">
                                        <a:latin typeface="Cambria Math" panose="02040503050406030204" pitchFamily="18" charset="0"/>
                                      </a:rPr>
                                      <m:t>1</m:t>
                                    </m:r>
                                  </m:num>
                                  <m:den>
                                    <m:sSub>
                                      <m:sSubPr>
                                        <m:ctrlPr>
                                          <a:rPr lang="fr-CH" sz="1867" i="1">
                                            <a:latin typeface="Cambria Math" panose="02040503050406030204" pitchFamily="18" charset="0"/>
                                          </a:rPr>
                                        </m:ctrlPr>
                                      </m:sSubPr>
                                      <m:e>
                                        <m:r>
                                          <a:rPr lang="fr-CH" sz="1867" i="1">
                                            <a:latin typeface="Cambria Math" panose="02040503050406030204" pitchFamily="18" charset="0"/>
                                          </a:rPr>
                                          <m:t>𝑑</m:t>
                                        </m:r>
                                        <m:r>
                                          <a:rPr lang="fr-CH" sz="1867" i="1">
                                            <a:latin typeface="Cambria Math" panose="02040503050406030204" pitchFamily="18" charset="0"/>
                                          </a:rPr>
                                          <m:t>′</m:t>
                                        </m:r>
                                      </m:e>
                                      <m:sub>
                                        <m:r>
                                          <a:rPr lang="fr-CH" sz="1867" i="1">
                                            <a:latin typeface="Cambria Math" panose="02040503050406030204" pitchFamily="18" charset="0"/>
                                          </a:rPr>
                                          <m:t>𝑛𝑛</m:t>
                                        </m:r>
                                      </m:sub>
                                    </m:sSub>
                                  </m:den>
                                </m:f>
                              </m:e>
                            </m:mr>
                          </m:m>
                        </m:e>
                      </m:d>
                    </m:oMath>
                  </m:oMathPara>
                </a14:m>
                <a:endParaRPr lang="fr-CH" sz="1867" dirty="0"/>
              </a:p>
              <a:p>
                <a:pPr marL="0" indent="0">
                  <a:buNone/>
                </a:pPr>
                <a:endParaRPr lang="fr-CH" sz="1867" dirty="0"/>
              </a:p>
              <a:p>
                <a:pPr marL="0" indent="0">
                  <a:buNone/>
                </a:pPr>
                <a:r>
                  <a:rPr lang="fr-CH" sz="1867" dirty="0" err="1">
                    <a:solidFill>
                      <a:srgbClr val="006272"/>
                    </a:solidFill>
                  </a:rPr>
                  <a:t>Classical</a:t>
                </a:r>
                <a:r>
                  <a:rPr lang="fr-CH" sz="1867" dirty="0">
                    <a:solidFill>
                      <a:srgbClr val="006272"/>
                    </a:solidFill>
                  </a:rPr>
                  <a:t> SARAR</a:t>
                </a:r>
              </a:p>
              <a:p>
                <a:pPr marL="0" indent="0">
                  <a:buNone/>
                </a:pPr>
                <a14:m>
                  <m:oMath xmlns:m="http://schemas.openxmlformats.org/officeDocument/2006/math">
                    <m:sSub>
                      <m:sSubPr>
                        <m:ctrlPr>
                          <a:rPr lang="fr-CH" sz="1867" i="1">
                            <a:latin typeface="Cambria Math" panose="02040503050406030204" pitchFamily="18" charset="0"/>
                          </a:rPr>
                        </m:ctrlPr>
                      </m:sSubPr>
                      <m:e>
                        <m:r>
                          <a:rPr lang="fr-CH" sz="1867" i="1">
                            <a:latin typeface="Cambria Math" panose="02040503050406030204" pitchFamily="18" charset="0"/>
                          </a:rPr>
                          <m:t>𝑦</m:t>
                        </m:r>
                      </m:e>
                      <m:sub>
                        <m:r>
                          <a:rPr lang="fr-CH" sz="1867" i="1">
                            <a:latin typeface="Cambria Math" panose="02040503050406030204" pitchFamily="18" charset="0"/>
                          </a:rPr>
                          <m:t>𝑛</m:t>
                        </m:r>
                      </m:sub>
                    </m:sSub>
                    <m:r>
                      <a:rPr lang="fr-CH" sz="1867" i="1">
                        <a:latin typeface="Cambria Math" panose="02040503050406030204" pitchFamily="18" charset="0"/>
                      </a:rPr>
                      <m:t>=</m:t>
                    </m:r>
                    <m:r>
                      <a:rPr lang="fr-CH" sz="1867" i="1">
                        <a:latin typeface="Cambria Math" panose="02040503050406030204" pitchFamily="18" charset="0"/>
                        <a:ea typeface="Cambria Math" panose="02040503050406030204" pitchFamily="18" charset="0"/>
                      </a:rPr>
                      <m:t>𝛼</m:t>
                    </m:r>
                    <m:sSub>
                      <m:sSubPr>
                        <m:ctrlPr>
                          <a:rPr lang="fr-CH" sz="1867" i="1">
                            <a:latin typeface="Cambria Math" panose="02040503050406030204" pitchFamily="18" charset="0"/>
                            <a:ea typeface="Cambria Math" panose="02040503050406030204" pitchFamily="18" charset="0"/>
                          </a:rPr>
                        </m:ctrlPr>
                      </m:sSubPr>
                      <m:e>
                        <m:r>
                          <a:rPr lang="fr-CH" sz="1867" i="1">
                            <a:latin typeface="Cambria Math" panose="02040503050406030204" pitchFamily="18" charset="0"/>
                            <a:ea typeface="Cambria Math" panose="02040503050406030204" pitchFamily="18" charset="0"/>
                          </a:rPr>
                          <m:t>𝐼</m:t>
                        </m:r>
                      </m:e>
                      <m:sub>
                        <m:r>
                          <a:rPr lang="fr-CH" sz="1867" i="1">
                            <a:latin typeface="Cambria Math" panose="02040503050406030204" pitchFamily="18" charset="0"/>
                            <a:ea typeface="Cambria Math" panose="02040503050406030204" pitchFamily="18" charset="0"/>
                          </a:rPr>
                          <m:t>𝑛</m:t>
                        </m:r>
                      </m:sub>
                    </m:sSub>
                    <m:r>
                      <a:rPr lang="fr-CH" sz="1867" i="1">
                        <a:latin typeface="Cambria Math" panose="02040503050406030204" pitchFamily="18" charset="0"/>
                        <a:ea typeface="Cambria Math" panose="02040503050406030204" pitchFamily="18" charset="0"/>
                      </a:rPr>
                      <m:t>+</m:t>
                    </m:r>
                    <m:r>
                      <a:rPr lang="fr-CH" sz="1867" i="1">
                        <a:latin typeface="Cambria Math" panose="02040503050406030204" pitchFamily="18" charset="0"/>
                        <a:ea typeface="Cambria Math" panose="02040503050406030204" pitchFamily="18" charset="0"/>
                      </a:rPr>
                      <m:t>𝑋</m:t>
                    </m:r>
                    <m:r>
                      <a:rPr lang="fr-CH" sz="1867" i="1">
                        <a:latin typeface="Cambria Math" panose="02040503050406030204" pitchFamily="18" charset="0"/>
                        <a:ea typeface="Cambria Math" panose="02040503050406030204" pitchFamily="18" charset="0"/>
                      </a:rPr>
                      <m:t>𝛽</m:t>
                    </m:r>
                  </m:oMath>
                </a14:m>
                <a:r>
                  <a:rPr lang="fr-CH" sz="1867" dirty="0">
                    <a:ea typeface="Cambria Math" panose="02040503050406030204" pitchFamily="18" charset="0"/>
                  </a:rPr>
                  <a:t> </a:t>
                </a:r>
                <a14:m>
                  <m:oMath xmlns:m="http://schemas.openxmlformats.org/officeDocument/2006/math">
                    <m:r>
                      <a:rPr lang="fr-CH" sz="1867" i="1">
                        <a:latin typeface="Cambria Math" panose="02040503050406030204" pitchFamily="18" charset="0"/>
                        <a:ea typeface="Cambria Math" panose="02040503050406030204" pitchFamily="18" charset="0"/>
                      </a:rPr>
                      <m:t>+</m:t>
                    </m:r>
                    <m:r>
                      <a:rPr lang="fr-CH" sz="1867" i="1">
                        <a:solidFill>
                          <a:srgbClr val="006272"/>
                        </a:solidFill>
                        <a:latin typeface="Cambria Math" panose="02040503050406030204" pitchFamily="18" charset="0"/>
                        <a:ea typeface="Cambria Math" panose="02040503050406030204" pitchFamily="18" charset="0"/>
                      </a:rPr>
                      <m:t>𝜌</m:t>
                    </m:r>
                    <m:r>
                      <a:rPr lang="fr-CH" sz="1867" i="1">
                        <a:latin typeface="Cambria Math" panose="02040503050406030204" pitchFamily="18" charset="0"/>
                        <a:ea typeface="Cambria Math" panose="02040503050406030204" pitchFamily="18" charset="0"/>
                      </a:rPr>
                      <m:t>𝑊𝑦</m:t>
                    </m:r>
                  </m:oMath>
                </a14:m>
                <a:r>
                  <a:rPr lang="fr-CH" sz="1867" dirty="0">
                    <a:ea typeface="Cambria Math" panose="02040503050406030204" pitchFamily="18" charset="0"/>
                  </a:rPr>
                  <a:t> </a:t>
                </a:r>
                <a14:m>
                  <m:oMath xmlns:m="http://schemas.openxmlformats.org/officeDocument/2006/math">
                    <m:r>
                      <a:rPr lang="fr-CH" sz="1867" i="1">
                        <a:latin typeface="Cambria Math" panose="02040503050406030204" pitchFamily="18" charset="0"/>
                        <a:ea typeface="Cambria Math" panose="02040503050406030204" pitchFamily="18" charset="0"/>
                      </a:rPr>
                      <m:t>+ </m:t>
                    </m:r>
                    <m:r>
                      <a:rPr lang="fr-CH" sz="1867" i="1" dirty="0">
                        <a:latin typeface="Cambria Math" panose="02040503050406030204" pitchFamily="18" charset="0"/>
                        <a:ea typeface="Cambria Math" panose="02040503050406030204" pitchFamily="18" charset="0"/>
                      </a:rPr>
                      <m:t>𝜗</m:t>
                    </m:r>
                  </m:oMath>
                </a14:m>
                <a:endParaRPr lang="fr-CH" sz="1867" dirty="0"/>
              </a:p>
              <a:p>
                <a:pPr marL="0" indent="0">
                  <a:buNone/>
                </a:pPr>
                <a:endParaRPr lang="fr-CH" sz="1867" dirty="0"/>
              </a:p>
              <a:p>
                <a:pPr marL="0" indent="0">
                  <a:buNone/>
                </a:pPr>
                <a14:m>
                  <m:oMathPara xmlns:m="http://schemas.openxmlformats.org/officeDocument/2006/math">
                    <m:oMathParaPr>
                      <m:jc m:val="left"/>
                    </m:oMathParaPr>
                    <m:oMath xmlns:m="http://schemas.openxmlformats.org/officeDocument/2006/math">
                      <m:r>
                        <a:rPr lang="en-US" sz="1867" i="1">
                          <a:latin typeface="Cambria Math" panose="02040503050406030204" pitchFamily="18" charset="0"/>
                          <a:ea typeface="Cambria Math" panose="02040503050406030204" pitchFamily="18" charset="0"/>
                        </a:rPr>
                        <m:t>𝜗</m:t>
                      </m:r>
                      <m:r>
                        <a:rPr lang="fr-CH" sz="1867" i="1">
                          <a:latin typeface="Cambria Math" panose="02040503050406030204" pitchFamily="18" charset="0"/>
                          <a:ea typeface="Cambria Math" panose="02040503050406030204" pitchFamily="18" charset="0"/>
                        </a:rPr>
                        <m:t>=</m:t>
                      </m:r>
                      <m:r>
                        <m:rPr>
                          <m:nor/>
                        </m:rPr>
                        <a:rPr lang="el-GR" sz="1867">
                          <a:solidFill>
                            <a:srgbClr val="006272"/>
                          </a:solidFill>
                        </a:rPr>
                        <m:t>λ</m:t>
                      </m:r>
                      <m:r>
                        <a:rPr lang="fr-CH" sz="1867" i="1">
                          <a:latin typeface="Cambria Math" panose="02040503050406030204" pitchFamily="18" charset="0"/>
                          <a:ea typeface="Cambria Math" panose="02040503050406030204" pitchFamily="18" charset="0"/>
                        </a:rPr>
                        <m:t>𝑊</m:t>
                      </m:r>
                      <m:r>
                        <a:rPr lang="fr-CH" sz="1867" i="1">
                          <a:latin typeface="Cambria Math" panose="02040503050406030204" pitchFamily="18" charset="0"/>
                          <a:ea typeface="Cambria Math" panose="02040503050406030204" pitchFamily="18" charset="0"/>
                        </a:rPr>
                        <m:t>𝜗</m:t>
                      </m:r>
                      <m:r>
                        <a:rPr lang="fr-CH" sz="1867" i="1">
                          <a:latin typeface="Cambria Math" panose="02040503050406030204" pitchFamily="18" charset="0"/>
                          <a:ea typeface="Cambria Math" panose="02040503050406030204" pitchFamily="18" charset="0"/>
                        </a:rPr>
                        <m:t>+</m:t>
                      </m:r>
                      <m:r>
                        <a:rPr lang="fr-CH" sz="1867" i="1">
                          <a:latin typeface="Cambria Math" panose="02040503050406030204" pitchFamily="18" charset="0"/>
                          <a:ea typeface="Cambria Math" panose="02040503050406030204" pitchFamily="18" charset="0"/>
                        </a:rPr>
                        <m:t>𝑢</m:t>
                      </m:r>
                    </m:oMath>
                  </m:oMathPara>
                </a14:m>
                <a:endParaRPr lang="en-US" sz="1867" dirty="0"/>
              </a:p>
            </p:txBody>
          </p:sp>
        </mc:Choice>
        <mc:Fallback xmlns="">
          <p:sp>
            <p:nvSpPr>
              <p:cNvPr id="8" name="Content Placeholder 3"/>
              <p:cNvSpPr txBox="1">
                <a:spLocks noRot="1" noChangeAspect="1" noMove="1" noResize="1" noEditPoints="1" noAdjustHandles="1" noChangeArrowheads="1" noChangeShapeType="1" noTextEdit="1"/>
              </p:cNvSpPr>
              <p:nvPr/>
            </p:nvSpPr>
            <p:spPr>
              <a:xfrm>
                <a:off x="6672064" y="1927573"/>
                <a:ext cx="4938743" cy="4428777"/>
              </a:xfrm>
              <a:prstGeom prst="rect">
                <a:avLst/>
              </a:prstGeom>
              <a:blipFill rotWithShape="0">
                <a:blip r:embed="rId4"/>
                <a:stretch>
                  <a:fillRect l="-1110" t="-1376"/>
                </a:stretch>
              </a:blipFill>
            </p:spPr>
            <p:txBody>
              <a:bodyPr/>
              <a:lstStyle/>
              <a:p>
                <a:r>
                  <a:rPr lang="en-US">
                    <a:noFill/>
                  </a:rPr>
                  <a:t> </a:t>
                </a:r>
              </a:p>
            </p:txBody>
          </p:sp>
        </mc:Fallback>
      </mc:AlternateContent>
    </p:spTree>
    <p:extLst>
      <p:ext uri="{BB962C8B-B14F-4D97-AF65-F5344CB8AC3E}">
        <p14:creationId xmlns:p14="http://schemas.microsoft.com/office/powerpoint/2010/main" val="191291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fade">
                                      <p:cBhvr>
                                        <p:cTn id="10" dur="500"/>
                                        <p:tgtEl>
                                          <p:spTgt spid="7">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fade">
                                      <p:cBhvr>
                                        <p:cTn id="15" dur="500"/>
                                        <p:tgtEl>
                                          <p:spTgt spid="7">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500"/>
                                        <p:tgtEl>
                                          <p:spTgt spid="7">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animEffect transition="in" filter="fade">
                                      <p:cBhvr>
                                        <p:cTn id="23" dur="500"/>
                                        <p:tgtEl>
                                          <p:spTgt spid="7">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xEl>
                                              <p:pRg st="6" end="6"/>
                                            </p:txEl>
                                          </p:spTgt>
                                        </p:tgtEl>
                                        <p:attrNameLst>
                                          <p:attrName>style.visibility</p:attrName>
                                        </p:attrNameLst>
                                      </p:cBhvr>
                                      <p:to>
                                        <p:strVal val="visible"/>
                                      </p:to>
                                    </p:set>
                                    <p:animEffect transition="in" filter="fade">
                                      <p:cBhvr>
                                        <p:cTn id="26" dur="500"/>
                                        <p:tgtEl>
                                          <p:spTgt spid="7">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animEffect transition="in" filter="fade">
                                      <p:cBhvr>
                                        <p:cTn id="29" dur="500"/>
                                        <p:tgtEl>
                                          <p:spTgt spid="7">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fade">
                                      <p:cBhvr>
                                        <p:cTn id="34" dur="500"/>
                                        <p:tgtEl>
                                          <p:spTgt spid="8">
                                            <p:txEl>
                                              <p:pRg st="0" end="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animEffect transition="in" filter="fade">
                                      <p:cBhvr>
                                        <p:cTn id="37" dur="500"/>
                                        <p:tgtEl>
                                          <p:spTgt spid="8">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xEl>
                                              <p:pRg st="4" end="4"/>
                                            </p:txEl>
                                          </p:spTgt>
                                        </p:tgtEl>
                                        <p:attrNameLst>
                                          <p:attrName>style.visibility</p:attrName>
                                        </p:attrNameLst>
                                      </p:cBhvr>
                                      <p:to>
                                        <p:strVal val="visible"/>
                                      </p:to>
                                    </p:set>
                                    <p:animEffect transition="in" filter="fade">
                                      <p:cBhvr>
                                        <p:cTn id="42" dur="500"/>
                                        <p:tgtEl>
                                          <p:spTgt spid="8">
                                            <p:txEl>
                                              <p:pRg st="4" end="4"/>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8">
                                            <p:txEl>
                                              <p:pRg st="5" end="5"/>
                                            </p:txEl>
                                          </p:spTgt>
                                        </p:tgtEl>
                                        <p:attrNameLst>
                                          <p:attrName>style.visibility</p:attrName>
                                        </p:attrNameLst>
                                      </p:cBhvr>
                                      <p:to>
                                        <p:strVal val="visible"/>
                                      </p:to>
                                    </p:set>
                                    <p:animEffect transition="in" filter="fade">
                                      <p:cBhvr>
                                        <p:cTn id="45" dur="500"/>
                                        <p:tgtEl>
                                          <p:spTgt spid="8">
                                            <p:txEl>
                                              <p:pRg st="5" end="5"/>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8">
                                            <p:txEl>
                                              <p:pRg st="7" end="7"/>
                                            </p:txEl>
                                          </p:spTgt>
                                        </p:tgtEl>
                                        <p:attrNameLst>
                                          <p:attrName>style.visibility</p:attrName>
                                        </p:attrNameLst>
                                      </p:cBhvr>
                                      <p:to>
                                        <p:strVal val="visible"/>
                                      </p:to>
                                    </p:set>
                                    <p:animEffect transition="in" filter="fade">
                                      <p:cBhvr>
                                        <p:cTn id="48"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26</a:t>
            </a:fld>
            <a:endParaRPr lang="fr-FR" dirty="0"/>
          </a:p>
        </p:txBody>
      </p:sp>
      <mc:AlternateContent xmlns:mc="http://schemas.openxmlformats.org/markup-compatibility/2006" xmlns:a14="http://schemas.microsoft.com/office/drawing/2010/main">
        <mc:Choice Requires="a14">
          <p:sp>
            <p:nvSpPr>
              <p:cNvPr id="7" name="Content Placeholder 3"/>
              <p:cNvSpPr>
                <a:spLocks noGrp="1"/>
              </p:cNvSpPr>
              <p:nvPr>
                <p:ph idx="4294967295"/>
              </p:nvPr>
            </p:nvSpPr>
            <p:spPr>
              <a:xfrm>
                <a:off x="390699" y="1574396"/>
                <a:ext cx="11029950" cy="3678238"/>
              </a:xfrm>
            </p:spPr>
            <p:txBody>
              <a:bodyPr>
                <a:normAutofit fontScale="92500" lnSpcReduction="20000"/>
              </a:bodyPr>
              <a:lstStyle/>
              <a:p>
                <a:r>
                  <a:rPr lang="fr-CH" sz="1867" dirty="0"/>
                  <a:t>nx1 </a:t>
                </a:r>
                <a:r>
                  <a:rPr lang="fr-CH" sz="1867" dirty="0" err="1"/>
                  <a:t>vector</a:t>
                </a:r>
                <a:r>
                  <a:rPr lang="fr-CH" sz="1867" dirty="0"/>
                  <a:t> for transaction date </a:t>
                </a:r>
                <a14:m>
                  <m:oMath xmlns:m="http://schemas.openxmlformats.org/officeDocument/2006/math">
                    <m:sSub>
                      <m:sSubPr>
                        <m:ctrlPr>
                          <a:rPr lang="fr-CH" sz="1867" i="1">
                            <a:latin typeface="Cambria Math" panose="02040503050406030204" pitchFamily="18" charset="0"/>
                          </a:rPr>
                        </m:ctrlPr>
                      </m:sSubPr>
                      <m:e>
                        <m:r>
                          <a:rPr lang="fr-CH" sz="1867" i="1">
                            <a:latin typeface="Cambria Math" panose="02040503050406030204" pitchFamily="18" charset="0"/>
                          </a:rPr>
                          <m:t>𝑡</m:t>
                        </m:r>
                      </m:e>
                      <m:sub>
                        <m:r>
                          <a:rPr lang="fr-CH" sz="1867" i="1">
                            <a:latin typeface="Cambria Math" panose="02040503050406030204" pitchFamily="18" charset="0"/>
                          </a:rPr>
                          <m:t>𝑖</m:t>
                        </m:r>
                      </m:sub>
                    </m:sSub>
                  </m:oMath>
                </a14:m>
                <a:endParaRPr lang="fr-CH" sz="1867" dirty="0"/>
              </a:p>
              <a:p>
                <a:endParaRPr lang="fr-CH" sz="1867" dirty="0"/>
              </a:p>
              <a:p>
                <a:r>
                  <a:rPr lang="fr-CH" sz="1867" dirty="0" err="1"/>
                  <a:t>nxn</a:t>
                </a:r>
                <a:r>
                  <a:rPr lang="fr-CH" sz="1867" dirty="0"/>
                  <a:t> Temporal </a:t>
                </a:r>
                <a:r>
                  <a:rPr lang="fr-CH" sz="1867" dirty="0" err="1"/>
                  <a:t>precedence</a:t>
                </a:r>
                <a:r>
                  <a:rPr lang="fr-CH" sz="1867" dirty="0"/>
                  <a:t> matrix</a:t>
                </a:r>
              </a:p>
              <a:p>
                <a:endParaRPr lang="fr-CH" sz="1867" dirty="0"/>
              </a:p>
              <a:p>
                <a:pPr marL="0" indent="0">
                  <a:buNone/>
                </a:pPr>
                <a:r>
                  <a:rPr lang="fr-CH" sz="1867" dirty="0"/>
                  <a:t> </a:t>
                </a:r>
                <a14:m>
                  <m:oMath xmlns:m="http://schemas.openxmlformats.org/officeDocument/2006/math">
                    <m:sSub>
                      <m:sSubPr>
                        <m:ctrlPr>
                          <a:rPr lang="en-US" sz="1867" i="1">
                            <a:latin typeface="Cambria Math" panose="02040503050406030204" pitchFamily="18" charset="0"/>
                          </a:rPr>
                        </m:ctrlPr>
                      </m:sSubPr>
                      <m:e>
                        <m:r>
                          <m:rPr>
                            <m:nor/>
                          </m:rPr>
                          <a:rPr lang="fr-CH" sz="1867" dirty="0"/>
                          <m:t>T</m:t>
                        </m:r>
                        <m:r>
                          <m:rPr>
                            <m:nor/>
                          </m:rPr>
                          <a:rPr lang="fr-CH" sz="1867" dirty="0"/>
                          <m:t> </m:t>
                        </m:r>
                        <m:r>
                          <a:rPr lang="fr-CH" sz="1867" i="1" dirty="0">
                            <a:latin typeface="Cambria Math" panose="02040503050406030204" pitchFamily="18" charset="0"/>
                            <a:ea typeface="Cambria Math" panose="02040503050406030204" pitchFamily="18" charset="0"/>
                          </a:rPr>
                          <m:t>≡</m:t>
                        </m:r>
                        <m:r>
                          <a:rPr lang="en-US" sz="1867" i="1">
                            <a:latin typeface="Cambria Math" panose="02040503050406030204" pitchFamily="18" charset="0"/>
                          </a:rPr>
                          <m:t>𝑡</m:t>
                        </m:r>
                      </m:e>
                      <m:sub>
                        <m:r>
                          <a:rPr lang="en-US" sz="1867" i="1">
                            <a:latin typeface="Cambria Math" panose="02040503050406030204" pitchFamily="18" charset="0"/>
                          </a:rPr>
                          <m:t>𝑖𝑗</m:t>
                        </m:r>
                      </m:sub>
                    </m:sSub>
                    <m:r>
                      <a:rPr lang="en-US" sz="1867" i="1">
                        <a:latin typeface="Cambria Math" panose="02040503050406030204" pitchFamily="18" charset="0"/>
                      </a:rPr>
                      <m:t>=</m:t>
                    </m:r>
                    <m:d>
                      <m:dPr>
                        <m:begChr m:val="{"/>
                        <m:endChr m:val=""/>
                        <m:ctrlPr>
                          <a:rPr lang="en-US" sz="1867" i="1">
                            <a:latin typeface="Cambria Math" panose="02040503050406030204" pitchFamily="18" charset="0"/>
                          </a:rPr>
                        </m:ctrlPr>
                      </m:dPr>
                      <m:e>
                        <m:m>
                          <m:mPr>
                            <m:mcs>
                              <m:mc>
                                <m:mcPr>
                                  <m:count m:val="1"/>
                                  <m:mcJc m:val="center"/>
                                </m:mcPr>
                              </m:mc>
                            </m:mcs>
                            <m:ctrlPr>
                              <a:rPr lang="en-US" sz="1867" i="1">
                                <a:latin typeface="Cambria Math" panose="02040503050406030204" pitchFamily="18" charset="0"/>
                              </a:rPr>
                            </m:ctrlPr>
                          </m:mPr>
                          <m:mr>
                            <m:e>
                              <m:r>
                                <a:rPr lang="en-US" sz="1867" i="1">
                                  <a:latin typeface="Cambria Math" panose="02040503050406030204" pitchFamily="18" charset="0"/>
                                </a:rPr>
                                <m:t>1,  </m:t>
                              </m:r>
                              <m:r>
                                <a:rPr lang="en-US" sz="1867" i="1">
                                  <a:latin typeface="Cambria Math" panose="02040503050406030204" pitchFamily="18" charset="0"/>
                                </a:rPr>
                                <m:t>𝑖𝑓</m:t>
                              </m:r>
                              <m:r>
                                <a:rPr lang="en-US" sz="1867" i="1">
                                  <a:latin typeface="Cambria Math" panose="02040503050406030204" pitchFamily="18" charset="0"/>
                                </a:rPr>
                                <m:t> </m:t>
                              </m:r>
                              <m:sSub>
                                <m:sSubPr>
                                  <m:ctrlPr>
                                    <a:rPr lang="en-US" sz="1867" i="1">
                                      <a:latin typeface="Cambria Math" panose="02040503050406030204" pitchFamily="18" charset="0"/>
                                    </a:rPr>
                                  </m:ctrlPr>
                                </m:sSubPr>
                                <m:e>
                                  <m:r>
                                    <a:rPr lang="en-US" sz="1867" i="1">
                                      <a:latin typeface="Cambria Math" panose="02040503050406030204" pitchFamily="18" charset="0"/>
                                    </a:rPr>
                                    <m:t>𝑡</m:t>
                                  </m:r>
                                </m:e>
                                <m:sub>
                                  <m:r>
                                    <a:rPr lang="en-US" sz="1867" i="1">
                                      <a:latin typeface="Cambria Math" panose="02040503050406030204" pitchFamily="18" charset="0"/>
                                    </a:rPr>
                                    <m:t>𝑖</m:t>
                                  </m:r>
                                </m:sub>
                              </m:sSub>
                              <m:r>
                                <a:rPr lang="en-US" sz="1867" i="1">
                                  <a:latin typeface="Cambria Math" panose="02040503050406030204" pitchFamily="18" charset="0"/>
                                </a:rPr>
                                <m:t>−</m:t>
                              </m:r>
                              <m:sSub>
                                <m:sSubPr>
                                  <m:ctrlPr>
                                    <a:rPr lang="en-US" sz="1867" i="1">
                                      <a:latin typeface="Cambria Math" panose="02040503050406030204" pitchFamily="18" charset="0"/>
                                    </a:rPr>
                                  </m:ctrlPr>
                                </m:sSubPr>
                                <m:e>
                                  <m:r>
                                    <a:rPr lang="en-US" sz="1867" i="1">
                                      <a:latin typeface="Cambria Math" panose="02040503050406030204" pitchFamily="18" charset="0"/>
                                    </a:rPr>
                                    <m:t>𝑡</m:t>
                                  </m:r>
                                </m:e>
                                <m:sub>
                                  <m:r>
                                    <a:rPr lang="en-US" sz="1867" i="1">
                                      <a:latin typeface="Cambria Math" panose="02040503050406030204" pitchFamily="18" charset="0"/>
                                    </a:rPr>
                                    <m:t>𝑗</m:t>
                                  </m:r>
                                </m:sub>
                              </m:sSub>
                              <m:r>
                                <a:rPr lang="en-US" sz="1867" i="1">
                                  <a:latin typeface="Cambria Math" panose="02040503050406030204" pitchFamily="18" charset="0"/>
                                </a:rPr>
                                <m:t>≥0</m:t>
                              </m:r>
                            </m:e>
                          </m:mr>
                          <m:mr>
                            <m:e>
                              <m:r>
                                <a:rPr lang="en-US" sz="1867" i="1">
                                  <a:latin typeface="Cambria Math" panose="02040503050406030204" pitchFamily="18" charset="0"/>
                                </a:rPr>
                                <m:t> 0,  </m:t>
                              </m:r>
                              <m:r>
                                <a:rPr lang="en-US" sz="1867" i="1">
                                  <a:latin typeface="Cambria Math" panose="02040503050406030204" pitchFamily="18" charset="0"/>
                                </a:rPr>
                                <m:t>𝑖𝑓</m:t>
                              </m:r>
                              <m:r>
                                <a:rPr lang="en-US" sz="1867" i="1">
                                  <a:latin typeface="Cambria Math" panose="02040503050406030204" pitchFamily="18" charset="0"/>
                                </a:rPr>
                                <m:t> </m:t>
                              </m:r>
                              <m:sSub>
                                <m:sSubPr>
                                  <m:ctrlPr>
                                    <a:rPr lang="en-US" sz="1867" i="1">
                                      <a:latin typeface="Cambria Math" panose="02040503050406030204" pitchFamily="18" charset="0"/>
                                    </a:rPr>
                                  </m:ctrlPr>
                                </m:sSubPr>
                                <m:e>
                                  <m:r>
                                    <a:rPr lang="en-US" sz="1867" i="1">
                                      <a:latin typeface="Cambria Math" panose="02040503050406030204" pitchFamily="18" charset="0"/>
                                    </a:rPr>
                                    <m:t>𝑡</m:t>
                                  </m:r>
                                </m:e>
                                <m:sub>
                                  <m:r>
                                    <a:rPr lang="en-US" sz="1867" i="1">
                                      <a:latin typeface="Cambria Math" panose="02040503050406030204" pitchFamily="18" charset="0"/>
                                    </a:rPr>
                                    <m:t>𝑖</m:t>
                                  </m:r>
                                </m:sub>
                              </m:sSub>
                              <m:r>
                                <a:rPr lang="en-US" sz="1867" i="1">
                                  <a:latin typeface="Cambria Math" panose="02040503050406030204" pitchFamily="18" charset="0"/>
                                </a:rPr>
                                <m:t>−</m:t>
                              </m:r>
                              <m:sSub>
                                <m:sSubPr>
                                  <m:ctrlPr>
                                    <a:rPr lang="en-US" sz="1867" i="1">
                                      <a:latin typeface="Cambria Math" panose="02040503050406030204" pitchFamily="18" charset="0"/>
                                    </a:rPr>
                                  </m:ctrlPr>
                                </m:sSubPr>
                                <m:e>
                                  <m:r>
                                    <a:rPr lang="en-US" sz="1867" i="1">
                                      <a:latin typeface="Cambria Math" panose="02040503050406030204" pitchFamily="18" charset="0"/>
                                    </a:rPr>
                                    <m:t>𝑡</m:t>
                                  </m:r>
                                </m:e>
                                <m:sub>
                                  <m:r>
                                    <a:rPr lang="en-US" sz="1867" i="1">
                                      <a:latin typeface="Cambria Math" panose="02040503050406030204" pitchFamily="18" charset="0"/>
                                    </a:rPr>
                                    <m:t>𝑗</m:t>
                                  </m:r>
                                </m:sub>
                              </m:sSub>
                              <m:r>
                                <a:rPr lang="en-US" sz="1867" i="1">
                                  <a:latin typeface="Cambria Math" panose="02040503050406030204" pitchFamily="18" charset="0"/>
                                </a:rPr>
                                <m:t>&lt;0</m:t>
                              </m:r>
                            </m:e>
                          </m:mr>
                        </m:m>
                      </m:e>
                    </m:d>
                  </m:oMath>
                </a14:m>
                <a:endParaRPr lang="fr-CH" sz="1867" dirty="0"/>
              </a:p>
              <a:p>
                <a:pPr marL="0" indent="0">
                  <a:buNone/>
                </a:pPr>
                <a:endParaRPr lang="fr-CH" sz="1867" dirty="0"/>
              </a:p>
              <a:p>
                <a:r>
                  <a:rPr lang="fr-CH" sz="1867" dirty="0" err="1"/>
                  <a:t>Temporally</a:t>
                </a:r>
                <a:r>
                  <a:rPr lang="fr-CH" sz="1867" dirty="0"/>
                  <a:t> </a:t>
                </a:r>
                <a:r>
                  <a:rPr lang="fr-CH" sz="1867" dirty="0" err="1"/>
                  <a:t>adjusted</a:t>
                </a:r>
                <a:r>
                  <a:rPr lang="fr-CH" sz="1867" dirty="0"/>
                  <a:t> </a:t>
                </a:r>
                <a:r>
                  <a:rPr lang="fr-CH" sz="1867" dirty="0" err="1"/>
                  <a:t>weight</a:t>
                </a:r>
                <a:r>
                  <a:rPr lang="fr-CH" sz="1867" dirty="0"/>
                  <a:t> matrix </a:t>
                </a:r>
              </a:p>
              <a:p>
                <a:pPr marL="0" indent="0">
                  <a:buNone/>
                </a:pPr>
                <a14:m>
                  <m:oMath xmlns:m="http://schemas.openxmlformats.org/officeDocument/2006/math">
                    <m:sSup>
                      <m:sSupPr>
                        <m:ctrlPr>
                          <a:rPr lang="en-US" sz="1867" i="1">
                            <a:solidFill>
                              <a:srgbClr val="006272"/>
                            </a:solidFill>
                            <a:latin typeface="Cambria Math" panose="02040503050406030204" pitchFamily="18" charset="0"/>
                          </a:rPr>
                        </m:ctrlPr>
                      </m:sSupPr>
                      <m:e>
                        <m:r>
                          <m:rPr>
                            <m:sty m:val="p"/>
                          </m:rPr>
                          <a:rPr lang="en-US" sz="1867">
                            <a:solidFill>
                              <a:srgbClr val="006272"/>
                            </a:solidFill>
                            <a:latin typeface="Cambria Math" panose="02040503050406030204" pitchFamily="18" charset="0"/>
                          </a:rPr>
                          <m:t>W</m:t>
                        </m:r>
                      </m:e>
                      <m:sup>
                        <m:r>
                          <m:rPr>
                            <m:sty m:val="p"/>
                          </m:rPr>
                          <a:rPr lang="en-US" sz="1867">
                            <a:solidFill>
                              <a:srgbClr val="006272"/>
                            </a:solidFill>
                            <a:latin typeface="Cambria Math" panose="02040503050406030204" pitchFamily="18" charset="0"/>
                          </a:rPr>
                          <m:t>T</m:t>
                        </m:r>
                      </m:sup>
                    </m:sSup>
                  </m:oMath>
                </a14:m>
                <a:r>
                  <a:rPr lang="fr-CH" sz="1867" dirty="0">
                    <a:ea typeface="Cambria Math" panose="02040503050406030204" pitchFamily="18" charset="0"/>
                  </a:rPr>
                  <a:t> </a:t>
                </a:r>
                <a14:m>
                  <m:oMath xmlns:m="http://schemas.openxmlformats.org/officeDocument/2006/math">
                    <m:r>
                      <a:rPr lang="fr-CH" sz="1867" i="1" dirty="0">
                        <a:latin typeface="Cambria Math" panose="02040503050406030204" pitchFamily="18" charset="0"/>
                        <a:ea typeface="Cambria Math" panose="02040503050406030204" pitchFamily="18" charset="0"/>
                      </a:rPr>
                      <m:t>=</m:t>
                    </m:r>
                  </m:oMath>
                </a14:m>
                <a:r>
                  <a:rPr lang="fr-CH" sz="1867" dirty="0"/>
                  <a:t> W.T</a:t>
                </a:r>
              </a:p>
              <a:p>
                <a:pPr marL="0" indent="0">
                  <a:buNone/>
                </a:pPr>
                <a:r>
                  <a:rPr lang="fr-CH" sz="1867" dirty="0"/>
                  <a:t>(</a:t>
                </a:r>
                <a:r>
                  <a:rPr lang="fr-CH" sz="1867" dirty="0" err="1"/>
                  <a:t>element-wise</a:t>
                </a:r>
                <a:r>
                  <a:rPr lang="fr-CH" sz="1867" dirty="0"/>
                  <a:t> multiplication)</a:t>
                </a:r>
              </a:p>
              <a:p>
                <a:endParaRPr lang="en-US" sz="1867" dirty="0"/>
              </a:p>
            </p:txBody>
          </p:sp>
        </mc:Choice>
        <mc:Fallback xmlns="">
          <p:sp>
            <p:nvSpPr>
              <p:cNvPr id="7" name="Content Placeholder 3"/>
              <p:cNvSpPr>
                <a:spLocks noGrp="1" noRot="1" noChangeAspect="1" noMove="1" noResize="1" noEditPoints="1" noAdjustHandles="1" noChangeArrowheads="1" noChangeShapeType="1" noTextEdit="1"/>
              </p:cNvSpPr>
              <p:nvPr>
                <p:ph idx="4294967295"/>
              </p:nvPr>
            </p:nvSpPr>
            <p:spPr>
              <a:xfrm>
                <a:off x="390699" y="1574396"/>
                <a:ext cx="11029950" cy="3678238"/>
              </a:xfrm>
              <a:blipFill rotWithShape="0">
                <a:blip r:embed="rId2"/>
                <a:stretch>
                  <a:fillRect l="-332" t="-2649"/>
                </a:stretch>
              </a:blipFill>
            </p:spPr>
            <p:txBody>
              <a:bodyPr/>
              <a:lstStyle/>
              <a:p>
                <a:r>
                  <a:rPr lang="en-US">
                    <a:noFill/>
                  </a:rPr>
                  <a:t> </a:t>
                </a:r>
              </a:p>
            </p:txBody>
          </p:sp>
        </mc:Fallback>
      </mc:AlternateContent>
      <p:sp>
        <p:nvSpPr>
          <p:cNvPr id="2" name="Title 1"/>
          <p:cNvSpPr>
            <a:spLocks noGrp="1"/>
          </p:cNvSpPr>
          <p:nvPr>
            <p:ph type="title" idx="4294967295"/>
          </p:nvPr>
        </p:nvSpPr>
        <p:spPr>
          <a:xfrm>
            <a:off x="390699" y="94846"/>
            <a:ext cx="11029950" cy="1014413"/>
          </a:xfrm>
        </p:spPr>
        <p:txBody>
          <a:bodyPr/>
          <a:lstStyle/>
          <a:p>
            <a:r>
              <a:rPr lang="fr-CH" dirty="0" err="1" smtClean="0">
                <a:solidFill>
                  <a:schemeClr val="accent3">
                    <a:lumMod val="50000"/>
                  </a:schemeClr>
                </a:solidFill>
              </a:rPr>
              <a:t>Temporally</a:t>
            </a:r>
            <a:r>
              <a:rPr lang="fr-CH" dirty="0" smtClean="0">
                <a:solidFill>
                  <a:schemeClr val="accent3">
                    <a:lumMod val="50000"/>
                  </a:schemeClr>
                </a:solidFill>
              </a:rPr>
              <a:t> </a:t>
            </a:r>
            <a:r>
              <a:rPr lang="fr-CH" dirty="0" err="1" smtClean="0">
                <a:solidFill>
                  <a:schemeClr val="accent3">
                    <a:lumMod val="50000"/>
                  </a:schemeClr>
                </a:solidFill>
              </a:rPr>
              <a:t>Adjusted</a:t>
            </a:r>
            <a:r>
              <a:rPr lang="fr-CH" dirty="0" smtClean="0">
                <a:solidFill>
                  <a:schemeClr val="accent3">
                    <a:lumMod val="50000"/>
                  </a:schemeClr>
                </a:solidFill>
              </a:rPr>
              <a:t> </a:t>
            </a:r>
            <a:r>
              <a:rPr lang="fr-CH" dirty="0" err="1" smtClean="0">
                <a:solidFill>
                  <a:schemeClr val="accent3">
                    <a:lumMod val="50000"/>
                  </a:schemeClr>
                </a:solidFill>
              </a:rPr>
              <a:t>Weight</a:t>
            </a:r>
            <a:r>
              <a:rPr lang="fr-CH" dirty="0" smtClean="0">
                <a:solidFill>
                  <a:schemeClr val="accent3">
                    <a:lumMod val="50000"/>
                  </a:schemeClr>
                </a:solidFill>
              </a:rPr>
              <a:t> </a:t>
            </a:r>
            <a:r>
              <a:rPr lang="fr-CH" dirty="0" err="1" smtClean="0">
                <a:solidFill>
                  <a:schemeClr val="accent3">
                    <a:lumMod val="50000"/>
                  </a:schemeClr>
                </a:solidFill>
              </a:rPr>
              <a:t>MAtrix</a:t>
            </a:r>
            <a:endParaRPr lang="en-US" dirty="0">
              <a:solidFill>
                <a:schemeClr val="accent3">
                  <a:lumMod val="50000"/>
                </a:schemeClr>
              </a:solidFill>
            </a:endParaRPr>
          </a:p>
        </p:txBody>
      </p:sp>
      <mc:AlternateContent xmlns:mc="http://schemas.openxmlformats.org/markup-compatibility/2006" xmlns:a14="http://schemas.microsoft.com/office/drawing/2010/main">
        <mc:Choice Requires="a14">
          <p:sp>
            <p:nvSpPr>
              <p:cNvPr id="8" name="Content Placeholder 3"/>
              <p:cNvSpPr txBox="1">
                <a:spLocks/>
              </p:cNvSpPr>
              <p:nvPr/>
            </p:nvSpPr>
            <p:spPr>
              <a:xfrm>
                <a:off x="6576053" y="1269735"/>
                <a:ext cx="5184576" cy="5086616"/>
              </a:xfrm>
              <a:prstGeom prst="rect">
                <a:avLst/>
              </a:prstGeom>
              <a:solidFill>
                <a:schemeClr val="bg1">
                  <a:lumMod val="95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5A5A5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5A5A5A"/>
                  </a:buClr>
                  <a:buSzPct val="80000"/>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5A5A5A"/>
                  </a:buClr>
                  <a:buFont typeface="Arial" panose="020B0604020202020204" pitchFamily="34" charset="0"/>
                  <a:buChar char="•"/>
                  <a:defRPr sz="1600" kern="1200">
                    <a:solidFill>
                      <a:srgbClr val="5A5A5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H" sz="1867" dirty="0"/>
                  <a:t>Not all </a:t>
                </a:r>
                <a:r>
                  <a:rPr lang="fr-CH" sz="1867" dirty="0" err="1"/>
                  <a:t>past</a:t>
                </a:r>
                <a:r>
                  <a:rPr lang="fr-CH" sz="1867" dirty="0"/>
                  <a:t> transactions </a:t>
                </a:r>
                <a:r>
                  <a:rPr lang="fr-CH" sz="1867" dirty="0" err="1"/>
                  <a:t>matter</a:t>
                </a:r>
                <a:r>
                  <a:rPr lang="fr-CH" sz="1867" dirty="0"/>
                  <a:t> </a:t>
                </a:r>
              </a:p>
              <a:p>
                <a:pPr lvl="1"/>
                <a14:m>
                  <m:oMath xmlns:m="http://schemas.openxmlformats.org/officeDocument/2006/math">
                    <m:sSub>
                      <m:sSubPr>
                        <m:ctrlPr>
                          <a:rPr lang="en-US" i="1">
                            <a:latin typeface="Cambria Math" panose="02040503050406030204" pitchFamily="18" charset="0"/>
                          </a:rPr>
                        </m:ctrlPr>
                      </m:sSubPr>
                      <m:e>
                        <m:r>
                          <a:rPr lang="fr-CH" i="1">
                            <a:latin typeface="Cambria Math" panose="02040503050406030204" pitchFamily="18" charset="0"/>
                          </a:rPr>
                          <m:t>𝑀𝑎𝑥</m:t>
                        </m:r>
                        <m:r>
                          <a:rPr lang="fr-CH" i="1">
                            <a:latin typeface="Cambria Math" panose="02040503050406030204" pitchFamily="18" charset="0"/>
                          </a:rPr>
                          <m:t>[</m:t>
                        </m:r>
                        <m:r>
                          <a:rPr lang="en-US" i="1">
                            <a:latin typeface="Cambria Math" panose="02040503050406030204" pitchFamily="18" charset="0"/>
                          </a:rPr>
                          <m:t>𝑡</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𝑗</m:t>
                        </m:r>
                      </m:sub>
                    </m:sSub>
                    <m:r>
                      <a:rPr lang="fr-CH"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𝑡</m:t>
                            </m:r>
                          </m:e>
                        </m:acc>
                      </m:e>
                      <m:sub>
                        <m:r>
                          <a:rPr lang="en-US" i="1">
                            <a:latin typeface="Cambria Math" panose="02040503050406030204" pitchFamily="18" charset="0"/>
                          </a:rPr>
                          <m:t>𝑝</m:t>
                        </m:r>
                      </m:sub>
                    </m:sSub>
                  </m:oMath>
                </a14:m>
                <a:endParaRPr lang="fr-CH" dirty="0"/>
              </a:p>
              <a:p>
                <a:pPr lvl="1"/>
                <a:r>
                  <a:rPr lang="fr-CH" dirty="0" err="1"/>
                  <a:t>We</a:t>
                </a:r>
                <a:r>
                  <a:rPr lang="fr-CH" dirty="0"/>
                  <a:t> test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𝑡</m:t>
                            </m:r>
                          </m:e>
                        </m:acc>
                      </m:e>
                      <m:sub>
                        <m:r>
                          <a:rPr lang="en-US" i="1">
                            <a:latin typeface="Cambria Math" panose="02040503050406030204" pitchFamily="18" charset="0"/>
                          </a:rPr>
                          <m:t>𝑝</m:t>
                        </m:r>
                      </m:sub>
                    </m:sSub>
                  </m:oMath>
                </a14:m>
                <a:r>
                  <a:rPr lang="fr-CH" dirty="0"/>
                  <a:t>= 1 to 10 </a:t>
                </a:r>
                <a:r>
                  <a:rPr lang="fr-CH" dirty="0" err="1"/>
                  <a:t>years</a:t>
                </a:r>
                <a:endParaRPr lang="fr-CH" dirty="0"/>
              </a:p>
              <a:p>
                <a:pPr lvl="1"/>
                <a:endParaRPr lang="fr-CH" dirty="0"/>
              </a:p>
              <a:p>
                <a:r>
                  <a:rPr lang="fr-CH" sz="1867" dirty="0" err="1"/>
                  <a:t>Some</a:t>
                </a:r>
                <a:r>
                  <a:rPr lang="fr-CH" sz="1867" dirty="0"/>
                  <a:t> future transactions </a:t>
                </a:r>
                <a:r>
                  <a:rPr lang="fr-CH" sz="1867" dirty="0" err="1"/>
                  <a:t>may</a:t>
                </a:r>
                <a:r>
                  <a:rPr lang="fr-CH" sz="1867" dirty="0"/>
                  <a:t> </a:t>
                </a:r>
                <a:r>
                  <a:rPr lang="fr-CH" sz="1867" dirty="0" err="1"/>
                  <a:t>also</a:t>
                </a:r>
                <a:r>
                  <a:rPr lang="fr-CH" sz="1867" dirty="0"/>
                  <a:t> </a:t>
                </a:r>
                <a:r>
                  <a:rPr lang="fr-CH" sz="1867" dirty="0" err="1"/>
                  <a:t>matter</a:t>
                </a:r>
                <a:r>
                  <a:rPr lang="fr-CH" sz="1867" dirty="0"/>
                  <a:t> </a:t>
                </a:r>
              </a:p>
              <a:p>
                <a:pPr lvl="1"/>
                <a14:m>
                  <m:oMath xmlns:m="http://schemas.openxmlformats.org/officeDocument/2006/math">
                    <m:sSub>
                      <m:sSubPr>
                        <m:ctrlPr>
                          <a:rPr lang="en-US" i="1">
                            <a:latin typeface="Cambria Math" panose="02040503050406030204" pitchFamily="18" charset="0"/>
                          </a:rPr>
                        </m:ctrlPr>
                      </m:sSubPr>
                      <m:e>
                        <m:r>
                          <a:rPr lang="fr-CH" i="1">
                            <a:latin typeface="Cambria Math" panose="02040503050406030204" pitchFamily="18" charset="0"/>
                          </a:rPr>
                          <m:t>𝑀𝑖𝑛</m:t>
                        </m:r>
                        <m:r>
                          <a:rPr lang="fr-CH" i="1">
                            <a:latin typeface="Cambria Math" panose="02040503050406030204" pitchFamily="18" charset="0"/>
                          </a:rPr>
                          <m:t>[</m:t>
                        </m:r>
                        <m:r>
                          <a:rPr lang="en-US" i="1">
                            <a:latin typeface="Cambria Math" panose="02040503050406030204" pitchFamily="18" charset="0"/>
                          </a:rPr>
                          <m:t>𝑡</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𝑗</m:t>
                        </m:r>
                      </m:sub>
                    </m:sSub>
                    <m:r>
                      <a:rPr lang="fr-CH"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𝑡</m:t>
                            </m:r>
                          </m:e>
                        </m:acc>
                      </m:e>
                      <m:sub>
                        <m:r>
                          <a:rPr lang="fr-CH" i="1">
                            <a:latin typeface="Cambria Math" panose="02040503050406030204" pitchFamily="18" charset="0"/>
                          </a:rPr>
                          <m:t>𝑓</m:t>
                        </m:r>
                      </m:sub>
                    </m:sSub>
                  </m:oMath>
                </a14:m>
                <a:endParaRPr lang="fr-CH" dirty="0"/>
              </a:p>
              <a:p>
                <a:pPr lvl="1"/>
                <a:r>
                  <a:rPr lang="fr-CH" dirty="0" err="1"/>
                  <a:t>We</a:t>
                </a:r>
                <a:r>
                  <a:rPr lang="fr-CH" dirty="0"/>
                  <a:t> assume = </a:t>
                </a:r>
                <a14:m>
                  <m:oMath xmlns:m="http://schemas.openxmlformats.org/officeDocument/2006/math">
                    <m:r>
                      <a:rPr lang="en-US" i="1">
                        <a:solidFill>
                          <a:schemeClr val="accent2">
                            <a:lumMod val="75000"/>
                          </a:schemeClr>
                        </a:solidFill>
                        <a:latin typeface="Cambria Math" panose="02040503050406030204" pitchFamily="18" charset="0"/>
                      </a:rPr>
                      <m:t>−</m:t>
                    </m:r>
                  </m:oMath>
                </a14:m>
                <a:r>
                  <a:rPr lang="fr-CH" dirty="0"/>
                  <a:t> 2 </a:t>
                </a:r>
                <a:r>
                  <a:rPr lang="fr-CH" dirty="0" err="1"/>
                  <a:t>months</a:t>
                </a:r>
                <a:endParaRPr lang="fr-CH" dirty="0"/>
              </a:p>
              <a:p>
                <a:pPr lvl="1"/>
                <a:endParaRPr lang="fr-CH" dirty="0"/>
              </a:p>
              <a:p>
                <a:r>
                  <a:rPr lang="fr-CH" sz="1867" dirty="0" err="1"/>
                  <a:t>nxn</a:t>
                </a:r>
                <a:r>
                  <a:rPr lang="fr-CH" sz="1867" dirty="0"/>
                  <a:t> temporal </a:t>
                </a:r>
                <a:r>
                  <a:rPr lang="fr-CH" sz="1867" dirty="0" err="1"/>
                  <a:t>neighborhood</a:t>
                </a:r>
                <a:r>
                  <a:rPr lang="fr-CH" sz="1867" dirty="0"/>
                  <a:t> matrix</a:t>
                </a:r>
              </a:p>
              <a:p>
                <a:endParaRPr lang="fr-CH" sz="1867" dirty="0"/>
              </a:p>
              <a:p>
                <a:pPr marL="0" indent="0">
                  <a:buNone/>
                </a:pPr>
                <a:r>
                  <a:rPr lang="fr-CH" sz="1867" dirty="0">
                    <a:ea typeface="Cambria Math" panose="02040503050406030204" pitchFamily="18" charset="0"/>
                  </a:rPr>
                  <a:t>T’</a:t>
                </a:r>
                <a14:m>
                  <m:oMath xmlns:m="http://schemas.openxmlformats.org/officeDocument/2006/math">
                    <m:r>
                      <a:rPr lang="fr-CH" sz="1867" i="1" dirty="0">
                        <a:latin typeface="Cambria Math" panose="02040503050406030204" pitchFamily="18" charset="0"/>
                        <a:ea typeface="Cambria Math" panose="02040503050406030204" pitchFamily="18" charset="0"/>
                      </a:rPr>
                      <m:t>≡</m:t>
                    </m:r>
                    <m:sSub>
                      <m:sSubPr>
                        <m:ctrlPr>
                          <a:rPr lang="en-US" sz="1867" i="1">
                            <a:latin typeface="Cambria Math" panose="02040503050406030204" pitchFamily="18" charset="0"/>
                          </a:rPr>
                        </m:ctrlPr>
                      </m:sSubPr>
                      <m:e>
                        <m:r>
                          <a:rPr lang="en-US" sz="1867" i="1">
                            <a:latin typeface="Cambria Math" panose="02040503050406030204" pitchFamily="18" charset="0"/>
                          </a:rPr>
                          <m:t>𝜃</m:t>
                        </m:r>
                      </m:e>
                      <m:sub>
                        <m:r>
                          <a:rPr lang="en-US" sz="1867" i="1">
                            <a:latin typeface="Cambria Math" panose="02040503050406030204" pitchFamily="18" charset="0"/>
                          </a:rPr>
                          <m:t>𝑖𝑗</m:t>
                        </m:r>
                      </m:sub>
                    </m:sSub>
                    <m:r>
                      <a:rPr lang="en-US" sz="1867" i="1">
                        <a:latin typeface="Cambria Math" panose="02040503050406030204" pitchFamily="18" charset="0"/>
                      </a:rPr>
                      <m:t>=</m:t>
                    </m:r>
                    <m:d>
                      <m:dPr>
                        <m:begChr m:val="{"/>
                        <m:endChr m:val=""/>
                        <m:ctrlPr>
                          <a:rPr lang="en-US" sz="1867" i="1">
                            <a:latin typeface="Cambria Math" panose="02040503050406030204" pitchFamily="18" charset="0"/>
                          </a:rPr>
                        </m:ctrlPr>
                      </m:dPr>
                      <m:e>
                        <m:m>
                          <m:mPr>
                            <m:mcs>
                              <m:mc>
                                <m:mcPr>
                                  <m:count m:val="1"/>
                                  <m:mcJc m:val="center"/>
                                </m:mcPr>
                              </m:mc>
                            </m:mcs>
                            <m:ctrlPr>
                              <a:rPr lang="en-US" sz="1867" i="1">
                                <a:latin typeface="Cambria Math" panose="02040503050406030204" pitchFamily="18" charset="0"/>
                              </a:rPr>
                            </m:ctrlPr>
                          </m:mPr>
                          <m:mr>
                            <m:e>
                              <m:r>
                                <a:rPr lang="en-US" sz="1867" i="1">
                                  <a:latin typeface="Cambria Math" panose="02040503050406030204" pitchFamily="18" charset="0"/>
                                </a:rPr>
                                <m:t>1,  </m:t>
                              </m:r>
                              <m:r>
                                <a:rPr lang="en-US" sz="1867" i="1">
                                  <a:latin typeface="Cambria Math" panose="02040503050406030204" pitchFamily="18" charset="0"/>
                                </a:rPr>
                                <m:t>𝑖𝑓</m:t>
                              </m:r>
                              <m:r>
                                <a:rPr lang="en-US" sz="1867" i="1">
                                  <a:latin typeface="Cambria Math" panose="02040503050406030204" pitchFamily="18" charset="0"/>
                                </a:rPr>
                                <m:t> </m:t>
                              </m:r>
                              <m:sSub>
                                <m:sSubPr>
                                  <m:ctrlPr>
                                    <a:rPr lang="en-US" sz="1867" i="1">
                                      <a:latin typeface="Cambria Math" panose="02040503050406030204" pitchFamily="18" charset="0"/>
                                    </a:rPr>
                                  </m:ctrlPr>
                                </m:sSubPr>
                                <m:e>
                                  <m:r>
                                    <a:rPr lang="en-US" sz="1867" i="1">
                                      <a:latin typeface="Cambria Math" panose="02040503050406030204" pitchFamily="18" charset="0"/>
                                    </a:rPr>
                                    <m:t>0≤</m:t>
                                  </m:r>
                                  <m:r>
                                    <a:rPr lang="en-US" sz="1867" i="1">
                                      <a:latin typeface="Cambria Math" panose="02040503050406030204" pitchFamily="18" charset="0"/>
                                    </a:rPr>
                                    <m:t>𝑡</m:t>
                                  </m:r>
                                </m:e>
                                <m:sub>
                                  <m:r>
                                    <a:rPr lang="en-US" sz="1867" i="1">
                                      <a:latin typeface="Cambria Math" panose="02040503050406030204" pitchFamily="18" charset="0"/>
                                    </a:rPr>
                                    <m:t>𝑖</m:t>
                                  </m:r>
                                </m:sub>
                              </m:sSub>
                              <m:r>
                                <a:rPr lang="en-US" sz="1867" i="1">
                                  <a:latin typeface="Cambria Math" panose="02040503050406030204" pitchFamily="18" charset="0"/>
                                </a:rPr>
                                <m:t>−</m:t>
                              </m:r>
                              <m:sSub>
                                <m:sSubPr>
                                  <m:ctrlPr>
                                    <a:rPr lang="en-US" sz="1867" i="1">
                                      <a:latin typeface="Cambria Math" panose="02040503050406030204" pitchFamily="18" charset="0"/>
                                    </a:rPr>
                                  </m:ctrlPr>
                                </m:sSubPr>
                                <m:e>
                                  <m:r>
                                    <a:rPr lang="en-US" sz="1867" i="1">
                                      <a:latin typeface="Cambria Math" panose="02040503050406030204" pitchFamily="18" charset="0"/>
                                    </a:rPr>
                                    <m:t>𝑡</m:t>
                                  </m:r>
                                </m:e>
                                <m:sub>
                                  <m:r>
                                    <a:rPr lang="en-US" sz="1867" i="1">
                                      <a:latin typeface="Cambria Math" panose="02040503050406030204" pitchFamily="18" charset="0"/>
                                    </a:rPr>
                                    <m:t>𝑗</m:t>
                                  </m:r>
                                </m:sub>
                              </m:sSub>
                              <m:r>
                                <a:rPr lang="en-US" sz="1867" i="1">
                                  <a:latin typeface="Cambria Math" panose="02040503050406030204" pitchFamily="18" charset="0"/>
                                </a:rPr>
                                <m:t>≤</m:t>
                              </m:r>
                              <m:sSub>
                                <m:sSubPr>
                                  <m:ctrlPr>
                                    <a:rPr lang="en-US" sz="1867" i="1">
                                      <a:latin typeface="Cambria Math" panose="02040503050406030204" pitchFamily="18" charset="0"/>
                                    </a:rPr>
                                  </m:ctrlPr>
                                </m:sSubPr>
                                <m:e>
                                  <m:acc>
                                    <m:accPr>
                                      <m:chr m:val="⃗"/>
                                      <m:ctrlPr>
                                        <a:rPr lang="en-US" sz="1867" i="1">
                                          <a:latin typeface="Cambria Math" panose="02040503050406030204" pitchFamily="18" charset="0"/>
                                        </a:rPr>
                                      </m:ctrlPr>
                                    </m:accPr>
                                    <m:e>
                                      <m:r>
                                        <a:rPr lang="en-US" sz="1867" i="1">
                                          <a:latin typeface="Cambria Math" panose="02040503050406030204" pitchFamily="18" charset="0"/>
                                        </a:rPr>
                                        <m:t>𝑡</m:t>
                                      </m:r>
                                    </m:e>
                                  </m:acc>
                                </m:e>
                                <m:sub>
                                  <m:r>
                                    <a:rPr lang="en-US" sz="1867" i="1">
                                      <a:latin typeface="Cambria Math" panose="02040503050406030204" pitchFamily="18" charset="0"/>
                                    </a:rPr>
                                    <m:t>𝑝</m:t>
                                  </m:r>
                                </m:sub>
                              </m:sSub>
                            </m:e>
                          </m:mr>
                          <m:mr>
                            <m:e>
                              <m:r>
                                <a:rPr lang="en-US" sz="1867" i="1">
                                  <a:latin typeface="Cambria Math" panose="02040503050406030204" pitchFamily="18" charset="0"/>
                                </a:rPr>
                                <m:t>1,  </m:t>
                              </m:r>
                              <m:r>
                                <a:rPr lang="en-US" sz="1867" i="1">
                                  <a:latin typeface="Cambria Math" panose="02040503050406030204" pitchFamily="18" charset="0"/>
                                </a:rPr>
                                <m:t>𝑖𝑓</m:t>
                              </m:r>
                              <m:r>
                                <a:rPr lang="en-US" sz="1867" i="1">
                                  <a:latin typeface="Cambria Math" panose="02040503050406030204" pitchFamily="18" charset="0"/>
                                </a:rPr>
                                <m:t> </m:t>
                              </m:r>
                              <m:sSub>
                                <m:sSubPr>
                                  <m:ctrlPr>
                                    <a:rPr lang="en-US" sz="1867" i="1">
                                      <a:latin typeface="Cambria Math" panose="02040503050406030204" pitchFamily="18" charset="0"/>
                                    </a:rPr>
                                  </m:ctrlPr>
                                </m:sSubPr>
                                <m:e>
                                  <m:r>
                                    <a:rPr lang="en-US" sz="1867" i="1">
                                      <a:latin typeface="Cambria Math" panose="02040503050406030204" pitchFamily="18" charset="0"/>
                                    </a:rPr>
                                    <m:t>0&gt;</m:t>
                                  </m:r>
                                  <m:r>
                                    <a:rPr lang="en-US" sz="1867" i="1">
                                      <a:latin typeface="Cambria Math" panose="02040503050406030204" pitchFamily="18" charset="0"/>
                                    </a:rPr>
                                    <m:t>𝑡</m:t>
                                  </m:r>
                                </m:e>
                                <m:sub>
                                  <m:r>
                                    <a:rPr lang="en-US" sz="1867" i="1">
                                      <a:latin typeface="Cambria Math" panose="02040503050406030204" pitchFamily="18" charset="0"/>
                                    </a:rPr>
                                    <m:t>𝑖</m:t>
                                  </m:r>
                                </m:sub>
                              </m:sSub>
                              <m:r>
                                <a:rPr lang="en-US" sz="1867" i="1">
                                  <a:latin typeface="Cambria Math" panose="02040503050406030204" pitchFamily="18" charset="0"/>
                                </a:rPr>
                                <m:t>−</m:t>
                              </m:r>
                              <m:sSub>
                                <m:sSubPr>
                                  <m:ctrlPr>
                                    <a:rPr lang="en-US" sz="1867" i="1">
                                      <a:latin typeface="Cambria Math" panose="02040503050406030204" pitchFamily="18" charset="0"/>
                                    </a:rPr>
                                  </m:ctrlPr>
                                </m:sSubPr>
                                <m:e>
                                  <m:r>
                                    <a:rPr lang="en-US" sz="1867" i="1">
                                      <a:latin typeface="Cambria Math" panose="02040503050406030204" pitchFamily="18" charset="0"/>
                                    </a:rPr>
                                    <m:t>𝑡</m:t>
                                  </m:r>
                                </m:e>
                                <m:sub>
                                  <m:r>
                                    <a:rPr lang="en-US" sz="1867" i="1">
                                      <a:latin typeface="Cambria Math" panose="02040503050406030204" pitchFamily="18" charset="0"/>
                                    </a:rPr>
                                    <m:t>𝑗</m:t>
                                  </m:r>
                                </m:sub>
                              </m:sSub>
                              <m:r>
                                <a:rPr lang="en-US" sz="1867" i="1">
                                  <a:latin typeface="Cambria Math" panose="02040503050406030204" pitchFamily="18" charset="0"/>
                                </a:rPr>
                                <m:t>≥</m:t>
                              </m:r>
                              <m:sSub>
                                <m:sSubPr>
                                  <m:ctrlPr>
                                    <a:rPr lang="en-US" sz="1867" i="1">
                                      <a:latin typeface="Cambria Math" panose="02040503050406030204" pitchFamily="18" charset="0"/>
                                    </a:rPr>
                                  </m:ctrlPr>
                                </m:sSubPr>
                                <m:e>
                                  <m:acc>
                                    <m:accPr>
                                      <m:chr m:val="⃖"/>
                                      <m:ctrlPr>
                                        <a:rPr lang="en-US" sz="1867" i="1">
                                          <a:latin typeface="Cambria Math" panose="02040503050406030204" pitchFamily="18" charset="0"/>
                                        </a:rPr>
                                      </m:ctrlPr>
                                    </m:accPr>
                                    <m:e>
                                      <m:r>
                                        <a:rPr lang="en-US" sz="1867" i="1">
                                          <a:latin typeface="Cambria Math" panose="02040503050406030204" pitchFamily="18" charset="0"/>
                                        </a:rPr>
                                        <m:t>𝑡</m:t>
                                      </m:r>
                                    </m:e>
                                  </m:acc>
                                </m:e>
                                <m:sub>
                                  <m:r>
                                    <a:rPr lang="en-US" sz="1867" i="1">
                                      <a:latin typeface="Cambria Math" panose="02040503050406030204" pitchFamily="18" charset="0"/>
                                    </a:rPr>
                                    <m:t>𝑓</m:t>
                                  </m:r>
                                </m:sub>
                              </m:sSub>
                            </m:e>
                          </m:mr>
                          <m:mr>
                            <m:e>
                              <m:r>
                                <a:rPr lang="en-US" sz="1867" i="1">
                                  <a:latin typeface="Cambria Math" panose="02040503050406030204" pitchFamily="18" charset="0"/>
                                </a:rPr>
                                <m:t>0,                </m:t>
                              </m:r>
                              <m:r>
                                <a:rPr lang="en-US" sz="1867" i="1">
                                  <a:latin typeface="Cambria Math" panose="02040503050406030204" pitchFamily="18" charset="0"/>
                                </a:rPr>
                                <m:t>𝑂𝑡h𝑒𝑟𝑤𝑖𝑠𝑒</m:t>
                              </m:r>
                            </m:e>
                          </m:mr>
                        </m:m>
                      </m:e>
                    </m:d>
                  </m:oMath>
                </a14:m>
                <a:endParaRPr lang="en-US" sz="1867" dirty="0"/>
              </a:p>
            </p:txBody>
          </p:sp>
        </mc:Choice>
        <mc:Fallback xmlns="">
          <p:sp>
            <p:nvSpPr>
              <p:cNvPr id="8" name="Content Placeholder 3"/>
              <p:cNvSpPr txBox="1">
                <a:spLocks noRot="1" noChangeAspect="1" noMove="1" noResize="1" noEditPoints="1" noAdjustHandles="1" noChangeArrowheads="1" noChangeShapeType="1" noTextEdit="1"/>
              </p:cNvSpPr>
              <p:nvPr/>
            </p:nvSpPr>
            <p:spPr>
              <a:xfrm>
                <a:off x="4932040" y="952301"/>
                <a:ext cx="3888432" cy="3814962"/>
              </a:xfrm>
              <a:prstGeom prst="rect">
                <a:avLst/>
              </a:prstGeom>
              <a:blipFill rotWithShape="0">
                <a:blip r:embed="rId3"/>
                <a:stretch>
                  <a:fillRect l="-470" t="-799"/>
                </a:stretch>
              </a:blipFill>
            </p:spPr>
            <p:txBody>
              <a:bodyPr/>
              <a:lstStyle/>
              <a:p>
                <a:r>
                  <a:rPr lang="en-US">
                    <a:noFill/>
                  </a:rPr>
                  <a:t> </a:t>
                </a:r>
              </a:p>
            </p:txBody>
          </p:sp>
        </mc:Fallback>
      </mc:AlternateContent>
    </p:spTree>
    <p:extLst>
      <p:ext uri="{BB962C8B-B14F-4D97-AF65-F5344CB8AC3E}">
        <p14:creationId xmlns:p14="http://schemas.microsoft.com/office/powerpoint/2010/main" val="15257725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0" indent="0">
              <a:buNone/>
            </a:pPr>
            <a:r>
              <a:rPr lang="fr-CH" dirty="0" err="1"/>
              <a:t>Results</a:t>
            </a:r>
            <a:r>
              <a:rPr lang="fr-CH" dirty="0"/>
              <a:t> &amp; Discussion </a:t>
            </a:r>
            <a:endParaRPr lang="en-US" dirty="0"/>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14703068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28</a:t>
            </a:fld>
            <a:endParaRPr lang="fr-FR" dirty="0"/>
          </a:p>
        </p:txBody>
      </p:sp>
      <p:graphicFrame>
        <p:nvGraphicFramePr>
          <p:cNvPr id="7" name="Content Placeholder 5"/>
          <p:cNvGraphicFramePr>
            <a:graphicFrameLocks noGrp="1"/>
          </p:cNvGraphicFramePr>
          <p:nvPr>
            <p:ph idx="4294967295"/>
            <p:extLst>
              <p:ext uri="{D42A27DB-BD31-4B8C-83A1-F6EECF244321}">
                <p14:modId xmlns:p14="http://schemas.microsoft.com/office/powerpoint/2010/main" val="3564923323"/>
              </p:ext>
            </p:extLst>
          </p:nvPr>
        </p:nvGraphicFramePr>
        <p:xfrm>
          <a:off x="365760" y="1905482"/>
          <a:ext cx="11030528" cy="4061535"/>
        </p:xfrm>
        <a:graphic>
          <a:graphicData uri="http://schemas.openxmlformats.org/drawingml/2006/table">
            <a:tbl>
              <a:tblPr firstRow="1" firstCol="1" bandRow="1">
                <a:tableStyleId>{0660B408-B3CF-4A94-85FC-2B1E0A45F4A2}</a:tableStyleId>
              </a:tblPr>
              <a:tblGrid>
                <a:gridCol w="2757632"/>
                <a:gridCol w="2757632"/>
                <a:gridCol w="2757632"/>
                <a:gridCol w="2757632"/>
              </a:tblGrid>
              <a:tr h="564109">
                <a:tc>
                  <a:txBody>
                    <a:bodyPr/>
                    <a:lstStyle/>
                    <a:p>
                      <a:pPr>
                        <a:lnSpc>
                          <a:spcPct val="107000"/>
                        </a:lnSpc>
                      </a:pPr>
                      <a:endParaRPr lang="en-US" sz="1600" dirty="0">
                        <a:effectLst/>
                        <a:latin typeface="Calibri" panose="020F0502020204030204" pitchFamily="34" charset="0"/>
                      </a:endParaRPr>
                    </a:p>
                  </a:txBody>
                  <a:tcPr marL="4004" marR="48045" marT="3908" marB="3908" anchor="ctr"/>
                </a:tc>
                <a:tc>
                  <a:txBody>
                    <a:bodyPr/>
                    <a:lstStyle/>
                    <a:p>
                      <a:pPr marL="0" marR="0" algn="ctr">
                        <a:lnSpc>
                          <a:spcPct val="107000"/>
                        </a:lnSpc>
                        <a:spcBef>
                          <a:spcPts val="0"/>
                        </a:spcBef>
                        <a:spcAft>
                          <a:spcPts val="0"/>
                        </a:spcAft>
                      </a:pPr>
                      <a:r>
                        <a:rPr lang="en-US" sz="1600" dirty="0">
                          <a:effectLst/>
                        </a:rPr>
                        <a:t>OLS</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en-US" sz="1600">
                          <a:effectLst/>
                        </a:rPr>
                        <a:t>SARAR-Temporal Precedence</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en-US" sz="1600">
                          <a:effectLst/>
                        </a:rPr>
                        <a:t>SARAR-Temporal Neighborhood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r>
              <a:tr h="286216">
                <a:tc>
                  <a:txBody>
                    <a:bodyPr/>
                    <a:lstStyle/>
                    <a:p>
                      <a:pPr marL="0" marR="0">
                        <a:lnSpc>
                          <a:spcPct val="107000"/>
                        </a:lnSpc>
                        <a:spcBef>
                          <a:spcPts val="0"/>
                        </a:spcBef>
                        <a:spcAft>
                          <a:spcPts val="0"/>
                        </a:spcAft>
                      </a:pPr>
                      <a:r>
                        <a:rPr lang="en-US" sz="1600" dirty="0">
                          <a:effectLst/>
                        </a:rPr>
                        <a:t>(Intercept)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en-US" sz="1600" dirty="0">
                          <a:effectLst/>
                        </a:rPr>
                        <a:t>11.5112</a:t>
                      </a:r>
                      <a:r>
                        <a:rPr lang="en-US" sz="1600" baseline="30000" dirty="0">
                          <a:effectLst/>
                        </a:rPr>
                        <a: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en-US" sz="1600" dirty="0">
                          <a:effectLst/>
                        </a:rPr>
                        <a:t>10.2193</a:t>
                      </a:r>
                      <a:r>
                        <a:rPr lang="en-US" sz="1600" baseline="30000" dirty="0">
                          <a:effectLst/>
                        </a:rPr>
                        <a: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en-US" sz="1600">
                          <a:effectLst/>
                        </a:rPr>
                        <a:t>10.2053</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r>
              <a:tr h="286216">
                <a:tc>
                  <a:txBody>
                    <a:bodyPr/>
                    <a:lstStyle/>
                    <a:p>
                      <a:pPr>
                        <a:lnSpc>
                          <a:spcPct val="107000"/>
                        </a:lnSpc>
                      </a:pPr>
                      <a:r>
                        <a:rPr lang="fr-CH" sz="1600" dirty="0" err="1" smtClean="0">
                          <a:effectLst/>
                        </a:rPr>
                        <a:t>Property</a:t>
                      </a:r>
                      <a:r>
                        <a:rPr lang="fr-CH" sz="1600" dirty="0" smtClean="0">
                          <a:effectLst/>
                        </a:rPr>
                        <a:t> </a:t>
                      </a:r>
                      <a:r>
                        <a:rPr lang="fr-CH" sz="1600" dirty="0" err="1" smtClean="0">
                          <a:effectLst/>
                        </a:rPr>
                        <a:t>Charecteristics</a:t>
                      </a:r>
                      <a:endParaRPr lang="en-US" sz="1600" dirty="0">
                        <a:effectLst/>
                        <a:latin typeface="Calibri" panose="020F0502020204030204" pitchFamily="34" charset="0"/>
                      </a:endParaRPr>
                    </a:p>
                  </a:txBody>
                  <a:tcPr marL="4004" marR="48045" marT="3908" marB="3908" anchor="ctr"/>
                </a:tc>
                <a:tc>
                  <a:txBody>
                    <a:bodyPr/>
                    <a:lstStyle/>
                    <a:p>
                      <a:pPr marL="0" marR="0" algn="ctr">
                        <a:lnSpc>
                          <a:spcPct val="107000"/>
                        </a:lnSpc>
                        <a:spcBef>
                          <a:spcPts val="0"/>
                        </a:spcBef>
                        <a:spcAft>
                          <a:spcPts val="0"/>
                        </a:spcAft>
                      </a:pPr>
                      <a:r>
                        <a:rPr lang="fr-CH" sz="1600" smtClean="0">
                          <a:effectLst/>
                        </a:rPr>
                        <a:t>Included</a:t>
                      </a:r>
                      <a:endParaRPr lang="en-US" sz="1600" i="1"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fr-CH" sz="1600" smtClean="0">
                          <a:effectLst/>
                        </a:rPr>
                        <a:t>Included</a:t>
                      </a:r>
                      <a:endParaRPr lang="en-US" sz="1600" i="1"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fr-CH" sz="1600" smtClean="0">
                          <a:effectLst/>
                        </a:rPr>
                        <a:t>Included</a:t>
                      </a:r>
                      <a:endParaRPr lang="en-US" sz="1600" i="1"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r>
              <a:tr h="286216">
                <a:tc>
                  <a:txBody>
                    <a:bodyPr/>
                    <a:lstStyle/>
                    <a:p>
                      <a:pPr>
                        <a:lnSpc>
                          <a:spcPct val="107000"/>
                        </a:lnSpc>
                      </a:pPr>
                      <a:r>
                        <a:rPr lang="fr-CH" sz="1600" dirty="0" smtClean="0">
                          <a:effectLst/>
                        </a:rPr>
                        <a:t>Business </a:t>
                      </a:r>
                      <a:r>
                        <a:rPr lang="fr-CH" sz="1600" dirty="0" err="1" smtClean="0">
                          <a:effectLst/>
                        </a:rPr>
                        <a:t>Characteristics</a:t>
                      </a:r>
                      <a:endParaRPr lang="en-US" sz="1600" dirty="0">
                        <a:effectLst/>
                        <a:latin typeface="Calibri" panose="020F0502020204030204" pitchFamily="34" charset="0"/>
                      </a:endParaRPr>
                    </a:p>
                  </a:txBody>
                  <a:tcPr marL="4004" marR="48045" marT="3908" marB="3908" anchor="ctr"/>
                </a:tc>
                <a:tc>
                  <a:txBody>
                    <a:bodyPr/>
                    <a:lstStyle/>
                    <a:p>
                      <a:pPr marL="0" marR="0" algn="ctr">
                        <a:lnSpc>
                          <a:spcPct val="107000"/>
                        </a:lnSpc>
                        <a:spcBef>
                          <a:spcPts val="0"/>
                        </a:spcBef>
                        <a:spcAft>
                          <a:spcPts val="0"/>
                        </a:spcAft>
                      </a:pPr>
                      <a:r>
                        <a:rPr lang="fr-CH" sz="1600" smtClean="0">
                          <a:effectLst/>
                        </a:rPr>
                        <a:t>Included</a:t>
                      </a:r>
                      <a:endParaRPr lang="en-US" sz="1600" i="1"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fr-CH" sz="1600" smtClean="0">
                          <a:effectLst/>
                        </a:rPr>
                        <a:t>Included</a:t>
                      </a:r>
                      <a:endParaRPr lang="en-US" sz="1600" i="1"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fr-CH" sz="1600" smtClean="0">
                          <a:effectLst/>
                        </a:rPr>
                        <a:t>Included</a:t>
                      </a:r>
                      <a:endParaRPr lang="en-US" sz="1600" i="1"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r>
              <a:tr h="286216">
                <a:tc>
                  <a:txBody>
                    <a:bodyPr/>
                    <a:lstStyle/>
                    <a:p>
                      <a:pPr>
                        <a:lnSpc>
                          <a:spcPct val="107000"/>
                        </a:lnSpc>
                      </a:pPr>
                      <a:r>
                        <a:rPr lang="fr-CH" sz="1600" dirty="0" smtClean="0">
                          <a:effectLst/>
                        </a:rPr>
                        <a:t>Location </a:t>
                      </a:r>
                      <a:r>
                        <a:rPr lang="fr-CH" sz="1600" dirty="0" err="1" smtClean="0">
                          <a:effectLst/>
                        </a:rPr>
                        <a:t>Characteristics</a:t>
                      </a:r>
                      <a:endParaRPr lang="en-US" sz="1600" dirty="0">
                        <a:effectLst/>
                        <a:latin typeface="Calibri" panose="020F0502020204030204" pitchFamily="34" charset="0"/>
                      </a:endParaRPr>
                    </a:p>
                  </a:txBody>
                  <a:tcPr marL="4004" marR="48045" marT="3908" marB="3908" anchor="ctr"/>
                </a:tc>
                <a:tc>
                  <a:txBody>
                    <a:bodyPr/>
                    <a:lstStyle/>
                    <a:p>
                      <a:pPr marL="0" marR="0" algn="ctr">
                        <a:lnSpc>
                          <a:spcPct val="107000"/>
                        </a:lnSpc>
                        <a:spcBef>
                          <a:spcPts val="0"/>
                        </a:spcBef>
                        <a:spcAft>
                          <a:spcPts val="0"/>
                        </a:spcAft>
                      </a:pPr>
                      <a:r>
                        <a:rPr lang="fr-CH" sz="1600" dirty="0" err="1" smtClean="0">
                          <a:effectLst/>
                        </a:rPr>
                        <a:t>Included</a:t>
                      </a:r>
                      <a:endParaRPr lang="en-US" sz="1600" i="1"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fr-CH" sz="1600" smtClean="0">
                          <a:effectLst/>
                        </a:rPr>
                        <a:t>Included</a:t>
                      </a:r>
                      <a:endParaRPr lang="en-US" sz="1600" i="1"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fr-CH" sz="1600" smtClean="0">
                          <a:effectLst/>
                        </a:rPr>
                        <a:t>Included</a:t>
                      </a:r>
                      <a:endParaRPr lang="en-US" sz="1600" i="1"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r>
              <a:tr h="286216">
                <a:tc>
                  <a:txBody>
                    <a:bodyPr/>
                    <a:lstStyle/>
                    <a:p>
                      <a:pPr>
                        <a:lnSpc>
                          <a:spcPct val="107000"/>
                        </a:lnSpc>
                      </a:pPr>
                      <a:r>
                        <a:rPr lang="fr-CH" sz="1600" dirty="0" smtClean="0">
                          <a:effectLst/>
                        </a:rPr>
                        <a:t>Trend</a:t>
                      </a:r>
                      <a:r>
                        <a:rPr lang="fr-CH" sz="1600" baseline="0" dirty="0" smtClean="0">
                          <a:effectLst/>
                        </a:rPr>
                        <a:t> &amp; </a:t>
                      </a:r>
                      <a:r>
                        <a:rPr lang="fr-CH" sz="1600" baseline="0" dirty="0" err="1" smtClean="0">
                          <a:effectLst/>
                        </a:rPr>
                        <a:t>Seasonality</a:t>
                      </a:r>
                      <a:endParaRPr lang="en-US" sz="1600" dirty="0">
                        <a:effectLst/>
                        <a:latin typeface="Calibri" panose="020F0502020204030204" pitchFamily="34" charset="0"/>
                      </a:endParaRPr>
                    </a:p>
                  </a:txBody>
                  <a:tcPr marL="4004" marR="48045" marT="3908" marB="3908" anchor="ctr"/>
                </a:tc>
                <a:tc>
                  <a:txBody>
                    <a:bodyPr/>
                    <a:lstStyle/>
                    <a:p>
                      <a:pPr marL="0" marR="0" algn="ctr">
                        <a:lnSpc>
                          <a:spcPct val="107000"/>
                        </a:lnSpc>
                        <a:spcBef>
                          <a:spcPts val="0"/>
                        </a:spcBef>
                        <a:spcAft>
                          <a:spcPts val="0"/>
                        </a:spcAft>
                      </a:pPr>
                      <a:r>
                        <a:rPr lang="fr-CH" sz="1600" dirty="0" err="1" smtClean="0">
                          <a:effectLst/>
                        </a:rPr>
                        <a:t>Included</a:t>
                      </a:r>
                      <a:endParaRPr lang="en-US" sz="1600" i="1"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fr-CH" sz="1600" dirty="0" err="1" smtClean="0">
                          <a:effectLst/>
                        </a:rPr>
                        <a:t>Included</a:t>
                      </a:r>
                      <a:endParaRPr lang="en-US" sz="1600" i="1"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fr-CH" sz="1600" dirty="0" err="1" smtClean="0">
                          <a:effectLst/>
                        </a:rPr>
                        <a:t>Included</a:t>
                      </a:r>
                      <a:endParaRPr lang="en-US" sz="1600" i="1"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r>
              <a:tr h="312193">
                <a:tc>
                  <a:txBody>
                    <a:bodyPr/>
                    <a:lstStyle/>
                    <a:p>
                      <a:pPr marL="0" marR="0" algn="ctr">
                        <a:lnSpc>
                          <a:spcPct val="107000"/>
                        </a:lnSpc>
                        <a:spcBef>
                          <a:spcPts val="0"/>
                        </a:spcBef>
                        <a:spcAft>
                          <a:spcPts val="0"/>
                        </a:spcAft>
                      </a:pPr>
                      <a:r>
                        <a:rPr lang="en-US" sz="1900" dirty="0">
                          <a:solidFill>
                            <a:schemeClr val="bg1"/>
                          </a:solidFill>
                          <a:effectLst/>
                        </a:rPr>
                        <a:t>ρ</a:t>
                      </a:r>
                      <a:endParaRPr lang="en-US" sz="19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solidFill>
                      <a:srgbClr val="006272"/>
                    </a:solidFill>
                  </a:tcPr>
                </a:tc>
                <a:tc>
                  <a:txBody>
                    <a:bodyPr/>
                    <a:lstStyle/>
                    <a:p>
                      <a:pPr algn="ctr">
                        <a:lnSpc>
                          <a:spcPct val="107000"/>
                        </a:lnSpc>
                      </a:pPr>
                      <a:endParaRPr lang="en-US" sz="1600">
                        <a:solidFill>
                          <a:schemeClr val="bg1"/>
                        </a:solidFill>
                        <a:effectLst/>
                        <a:latin typeface="Calibri" panose="020F0502020204030204" pitchFamily="34" charset="0"/>
                      </a:endParaRPr>
                    </a:p>
                  </a:txBody>
                  <a:tcPr marL="4004" marR="48045" marT="3908" marB="3908" anchor="ctr">
                    <a:solidFill>
                      <a:srgbClr val="006272"/>
                    </a:solidFill>
                  </a:tcPr>
                </a:tc>
                <a:tc>
                  <a:txBody>
                    <a:bodyPr/>
                    <a:lstStyle/>
                    <a:p>
                      <a:pPr marL="0" marR="0" algn="ctr">
                        <a:lnSpc>
                          <a:spcPct val="107000"/>
                        </a:lnSpc>
                        <a:spcBef>
                          <a:spcPts val="0"/>
                        </a:spcBef>
                        <a:spcAft>
                          <a:spcPts val="0"/>
                        </a:spcAft>
                      </a:pPr>
                      <a:r>
                        <a:rPr lang="en-US" sz="1600">
                          <a:solidFill>
                            <a:schemeClr val="bg1"/>
                          </a:solidFill>
                          <a:effectLst/>
                        </a:rPr>
                        <a:t>0.1580</a:t>
                      </a:r>
                      <a:r>
                        <a:rPr lang="en-US" sz="1600" baseline="30000">
                          <a:solidFill>
                            <a:schemeClr val="bg1"/>
                          </a:solidFill>
                          <a:effectLst/>
                        </a:rPr>
                        <a:t>***</a:t>
                      </a:r>
                      <a:endParaRPr lang="en-US" sz="16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solidFill>
                      <a:srgbClr val="006272"/>
                    </a:solidFill>
                  </a:tcPr>
                </a:tc>
                <a:tc>
                  <a:txBody>
                    <a:bodyPr/>
                    <a:lstStyle/>
                    <a:p>
                      <a:pPr marL="0" marR="0" algn="ctr">
                        <a:lnSpc>
                          <a:spcPct val="107000"/>
                        </a:lnSpc>
                        <a:spcBef>
                          <a:spcPts val="0"/>
                        </a:spcBef>
                        <a:spcAft>
                          <a:spcPts val="0"/>
                        </a:spcAft>
                      </a:pPr>
                      <a:r>
                        <a:rPr lang="en-US" sz="1600">
                          <a:solidFill>
                            <a:schemeClr val="bg1"/>
                          </a:solidFill>
                          <a:effectLst/>
                        </a:rPr>
                        <a:t>0.1761</a:t>
                      </a:r>
                      <a:r>
                        <a:rPr lang="en-US" sz="1600" baseline="30000">
                          <a:solidFill>
                            <a:schemeClr val="bg1"/>
                          </a:solidFill>
                          <a:effectLst/>
                        </a:rPr>
                        <a:t>***</a:t>
                      </a:r>
                      <a:endParaRPr lang="en-US" sz="16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solidFill>
                      <a:srgbClr val="006272"/>
                    </a:solidFill>
                  </a:tcPr>
                </a:tc>
              </a:tr>
              <a:tr h="312193">
                <a:tc>
                  <a:txBody>
                    <a:bodyPr/>
                    <a:lstStyle/>
                    <a:p>
                      <a:pPr marL="0" marR="0" algn="ctr">
                        <a:lnSpc>
                          <a:spcPct val="107000"/>
                        </a:lnSpc>
                        <a:spcBef>
                          <a:spcPts val="0"/>
                        </a:spcBef>
                        <a:spcAft>
                          <a:spcPts val="0"/>
                        </a:spcAft>
                      </a:pPr>
                      <a:r>
                        <a:rPr lang="en-US" sz="1900" dirty="0">
                          <a:solidFill>
                            <a:schemeClr val="bg1"/>
                          </a:solidFill>
                          <a:effectLst/>
                        </a:rPr>
                        <a:t>λ</a:t>
                      </a:r>
                      <a:endParaRPr lang="en-US" sz="19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solidFill>
                      <a:srgbClr val="006272"/>
                    </a:solidFill>
                  </a:tcPr>
                </a:tc>
                <a:tc>
                  <a:txBody>
                    <a:bodyPr/>
                    <a:lstStyle/>
                    <a:p>
                      <a:pPr algn="ctr">
                        <a:lnSpc>
                          <a:spcPct val="107000"/>
                        </a:lnSpc>
                      </a:pPr>
                      <a:endParaRPr lang="en-US" sz="1600" dirty="0">
                        <a:solidFill>
                          <a:schemeClr val="bg1"/>
                        </a:solidFill>
                        <a:effectLst/>
                        <a:latin typeface="Calibri" panose="020F0502020204030204" pitchFamily="34" charset="0"/>
                      </a:endParaRPr>
                    </a:p>
                  </a:txBody>
                  <a:tcPr marL="4004" marR="48045" marT="3908" marB="3908" anchor="ctr">
                    <a:solidFill>
                      <a:srgbClr val="006272"/>
                    </a:solidFill>
                  </a:tcPr>
                </a:tc>
                <a:tc>
                  <a:txBody>
                    <a:bodyPr/>
                    <a:lstStyle/>
                    <a:p>
                      <a:pPr marL="0" marR="0" algn="ctr">
                        <a:lnSpc>
                          <a:spcPct val="107000"/>
                        </a:lnSpc>
                        <a:spcBef>
                          <a:spcPts val="0"/>
                        </a:spcBef>
                        <a:spcAft>
                          <a:spcPts val="0"/>
                        </a:spcAft>
                      </a:pPr>
                      <a:r>
                        <a:rPr lang="en-US" sz="1600">
                          <a:solidFill>
                            <a:schemeClr val="bg1"/>
                          </a:solidFill>
                          <a:effectLst/>
                        </a:rPr>
                        <a:t>0.8159</a:t>
                      </a:r>
                      <a:r>
                        <a:rPr lang="en-US" sz="1600" baseline="30000">
                          <a:solidFill>
                            <a:schemeClr val="bg1"/>
                          </a:solidFill>
                          <a:effectLst/>
                        </a:rPr>
                        <a:t>***</a:t>
                      </a:r>
                      <a:endParaRPr lang="en-US" sz="16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solidFill>
                      <a:srgbClr val="006272"/>
                    </a:solidFill>
                  </a:tcPr>
                </a:tc>
                <a:tc>
                  <a:txBody>
                    <a:bodyPr/>
                    <a:lstStyle/>
                    <a:p>
                      <a:pPr marL="0" marR="0" algn="ctr">
                        <a:lnSpc>
                          <a:spcPct val="107000"/>
                        </a:lnSpc>
                        <a:spcBef>
                          <a:spcPts val="0"/>
                        </a:spcBef>
                        <a:spcAft>
                          <a:spcPts val="0"/>
                        </a:spcAft>
                      </a:pPr>
                      <a:r>
                        <a:rPr lang="en-US" sz="1600" dirty="0">
                          <a:solidFill>
                            <a:schemeClr val="bg1"/>
                          </a:solidFill>
                          <a:effectLst/>
                        </a:rPr>
                        <a:t>0.6143</a:t>
                      </a:r>
                      <a:r>
                        <a:rPr lang="en-US" sz="1600" baseline="30000" dirty="0">
                          <a:solidFill>
                            <a:schemeClr val="bg1"/>
                          </a:solidFill>
                          <a:effectLst/>
                        </a:rPr>
                        <a:t>***</a:t>
                      </a:r>
                      <a:endParaRPr lang="en-US"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solidFill>
                      <a:srgbClr val="006272"/>
                    </a:solidFill>
                  </a:tcPr>
                </a:tc>
              </a:tr>
              <a:tr h="286216">
                <a:tc>
                  <a:txBody>
                    <a:bodyPr/>
                    <a:lstStyle/>
                    <a:p>
                      <a:pPr marL="0" marR="0">
                        <a:lnSpc>
                          <a:spcPct val="107000"/>
                        </a:lnSpc>
                        <a:spcBef>
                          <a:spcPts val="0"/>
                        </a:spcBef>
                        <a:spcAft>
                          <a:spcPts val="0"/>
                        </a:spcAft>
                      </a:pPr>
                      <a:r>
                        <a:rPr lang="en-US" sz="1600" dirty="0">
                          <a:effectLst/>
                        </a:rPr>
                        <a:t>R</a:t>
                      </a:r>
                      <a:r>
                        <a:rPr lang="en-US" sz="1600" baseline="30000" dirty="0">
                          <a:effectLst/>
                        </a:rPr>
                        <a:t>2</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004" marR="4004" marT="3908" marB="3908" anchor="ctr"/>
                </a:tc>
                <a:tc>
                  <a:txBody>
                    <a:bodyPr/>
                    <a:lstStyle/>
                    <a:p>
                      <a:pPr marL="0" marR="0" algn="ctr">
                        <a:lnSpc>
                          <a:spcPct val="107000"/>
                        </a:lnSpc>
                        <a:spcBef>
                          <a:spcPts val="0"/>
                        </a:spcBef>
                        <a:spcAft>
                          <a:spcPts val="0"/>
                        </a:spcAft>
                      </a:pPr>
                      <a:r>
                        <a:rPr lang="en-US" sz="1600">
                          <a:effectLst/>
                        </a:rPr>
                        <a:t>0.7554</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004" marT="3908" marB="3908" anchor="ctr"/>
                </a:tc>
                <a:tc>
                  <a:txBody>
                    <a:bodyPr/>
                    <a:lstStyle/>
                    <a:p>
                      <a:pPr algn="ctr">
                        <a:lnSpc>
                          <a:spcPct val="107000"/>
                        </a:lnSpc>
                      </a:pPr>
                      <a:endParaRPr lang="en-US" sz="1600">
                        <a:effectLst/>
                        <a:latin typeface="Calibri" panose="020F0502020204030204" pitchFamily="34" charset="0"/>
                      </a:endParaRPr>
                    </a:p>
                  </a:txBody>
                  <a:tcPr marL="4004" marR="4004" marT="3908" marB="3908" anchor="ctr"/>
                </a:tc>
                <a:tc>
                  <a:txBody>
                    <a:bodyPr/>
                    <a:lstStyle/>
                    <a:p>
                      <a:pPr algn="ctr">
                        <a:lnSpc>
                          <a:spcPct val="107000"/>
                        </a:lnSpc>
                      </a:pPr>
                      <a:endParaRPr lang="en-US" sz="1600">
                        <a:effectLst/>
                        <a:latin typeface="Calibri" panose="020F0502020204030204" pitchFamily="34" charset="0"/>
                      </a:endParaRPr>
                    </a:p>
                  </a:txBody>
                  <a:tcPr marL="4004" marR="4004" marT="3908" marB="3908" anchor="ctr"/>
                </a:tc>
              </a:tr>
              <a:tr h="286216">
                <a:tc>
                  <a:txBody>
                    <a:bodyPr/>
                    <a:lstStyle/>
                    <a:p>
                      <a:pPr marL="0" marR="0">
                        <a:lnSpc>
                          <a:spcPct val="107000"/>
                        </a:lnSpc>
                        <a:spcBef>
                          <a:spcPts val="0"/>
                        </a:spcBef>
                        <a:spcAft>
                          <a:spcPts val="0"/>
                        </a:spcAft>
                      </a:pPr>
                      <a:r>
                        <a:rPr lang="en-US" sz="1600">
                          <a:effectLst/>
                        </a:rPr>
                        <a:t>Adj. R</a:t>
                      </a:r>
                      <a:r>
                        <a:rPr lang="en-US" sz="1600" baseline="30000">
                          <a:effectLst/>
                        </a:rPr>
                        <a:t>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en-US" sz="1600">
                          <a:effectLst/>
                        </a:rPr>
                        <a:t>0.7471</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algn="ctr">
                        <a:lnSpc>
                          <a:spcPct val="107000"/>
                        </a:lnSpc>
                      </a:pPr>
                      <a:endParaRPr lang="en-US" sz="1600">
                        <a:effectLst/>
                        <a:latin typeface="Calibri" panose="020F0502020204030204" pitchFamily="34" charset="0"/>
                      </a:endParaRPr>
                    </a:p>
                  </a:txBody>
                  <a:tcPr marL="4004" marR="48045" marT="3908" marB="3908" anchor="ctr"/>
                </a:tc>
                <a:tc>
                  <a:txBody>
                    <a:bodyPr/>
                    <a:lstStyle/>
                    <a:p>
                      <a:pPr algn="ctr">
                        <a:lnSpc>
                          <a:spcPct val="107000"/>
                        </a:lnSpc>
                      </a:pPr>
                      <a:endParaRPr lang="en-US" sz="1600">
                        <a:effectLst/>
                        <a:latin typeface="Calibri" panose="020F0502020204030204" pitchFamily="34" charset="0"/>
                      </a:endParaRPr>
                    </a:p>
                  </a:txBody>
                  <a:tcPr marL="4004" marR="48045" marT="3908" marB="3908" anchor="ctr"/>
                </a:tc>
              </a:tr>
              <a:tr h="286216">
                <a:tc>
                  <a:txBody>
                    <a:bodyPr/>
                    <a:lstStyle/>
                    <a:p>
                      <a:pPr marL="0" marR="0">
                        <a:lnSpc>
                          <a:spcPct val="107000"/>
                        </a:lnSpc>
                        <a:spcBef>
                          <a:spcPts val="0"/>
                        </a:spcBef>
                        <a:spcAft>
                          <a:spcPts val="0"/>
                        </a:spcAft>
                      </a:pPr>
                      <a:r>
                        <a:rPr lang="en-US" sz="1600">
                          <a:effectLst/>
                        </a:rPr>
                        <a:t>Num. obs.</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en-US" sz="1600">
                          <a:effectLst/>
                        </a:rPr>
                        <a:t>5845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en-US" sz="1600">
                          <a:effectLst/>
                        </a:rPr>
                        <a:t>5845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en-US" sz="1600">
                          <a:effectLst/>
                        </a:rPr>
                        <a:t>5845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r>
              <a:tr h="286216">
                <a:tc>
                  <a:txBody>
                    <a:bodyPr/>
                    <a:lstStyle/>
                    <a:p>
                      <a:pPr marL="0" marR="0">
                        <a:lnSpc>
                          <a:spcPct val="107000"/>
                        </a:lnSpc>
                        <a:spcBef>
                          <a:spcPts val="0"/>
                        </a:spcBef>
                        <a:spcAft>
                          <a:spcPts val="0"/>
                        </a:spcAft>
                      </a:pPr>
                      <a:r>
                        <a:rPr lang="en-US" sz="1600" dirty="0">
                          <a:effectLst/>
                        </a:rPr>
                        <a:t>Log Likelihood</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algn="ctr">
                        <a:lnSpc>
                          <a:spcPct val="107000"/>
                        </a:lnSpc>
                      </a:pPr>
                      <a:endParaRPr lang="en-US" sz="1600">
                        <a:effectLst/>
                        <a:latin typeface="Calibri" panose="020F0502020204030204" pitchFamily="34" charset="0"/>
                      </a:endParaRPr>
                    </a:p>
                  </a:txBody>
                  <a:tcPr marL="4004" marR="48045" marT="3908" marB="3908" anchor="ctr"/>
                </a:tc>
                <a:tc>
                  <a:txBody>
                    <a:bodyPr/>
                    <a:lstStyle/>
                    <a:p>
                      <a:pPr marL="0" marR="0" algn="ctr">
                        <a:lnSpc>
                          <a:spcPct val="107000"/>
                        </a:lnSpc>
                        <a:spcBef>
                          <a:spcPts val="0"/>
                        </a:spcBef>
                        <a:spcAft>
                          <a:spcPts val="0"/>
                        </a:spcAft>
                      </a:pPr>
                      <a:r>
                        <a:rPr lang="en-US" sz="1600">
                          <a:effectLst/>
                        </a:rPr>
                        <a:t>-5639.14</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en-US" sz="1600">
                          <a:effectLst/>
                        </a:rPr>
                        <a:t>-5645.12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r>
              <a:tr h="286216">
                <a:tc>
                  <a:txBody>
                    <a:bodyPr/>
                    <a:lstStyle/>
                    <a:p>
                      <a:pPr marL="0" marR="0">
                        <a:lnSpc>
                          <a:spcPct val="107000"/>
                        </a:lnSpc>
                        <a:spcBef>
                          <a:spcPts val="0"/>
                        </a:spcBef>
                        <a:spcAft>
                          <a:spcPts val="0"/>
                        </a:spcAft>
                      </a:pPr>
                      <a:r>
                        <a:rPr lang="en-US" sz="1600" dirty="0">
                          <a:effectLst/>
                        </a:rPr>
                        <a:t>LR test: statistic</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algn="ctr">
                        <a:lnSpc>
                          <a:spcPct val="107000"/>
                        </a:lnSpc>
                      </a:pPr>
                      <a:endParaRPr lang="en-US" sz="1600">
                        <a:effectLst/>
                        <a:latin typeface="Calibri" panose="020F0502020204030204" pitchFamily="34" charset="0"/>
                      </a:endParaRPr>
                    </a:p>
                  </a:txBody>
                  <a:tcPr marL="4004" marR="48045" marT="3908" marB="3908" anchor="ctr"/>
                </a:tc>
                <a:tc>
                  <a:txBody>
                    <a:bodyPr/>
                    <a:lstStyle/>
                    <a:p>
                      <a:pPr marL="0" marR="0" algn="ctr">
                        <a:lnSpc>
                          <a:spcPct val="107000"/>
                        </a:lnSpc>
                        <a:spcBef>
                          <a:spcPts val="0"/>
                        </a:spcBef>
                        <a:spcAft>
                          <a:spcPts val="0"/>
                        </a:spcAft>
                      </a:pPr>
                      <a:r>
                        <a:rPr lang="en-US" sz="1600">
                          <a:effectLst/>
                        </a:rPr>
                        <a:t>718.8</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c>
                  <a:txBody>
                    <a:bodyPr/>
                    <a:lstStyle/>
                    <a:p>
                      <a:pPr marL="0" marR="0" algn="ctr">
                        <a:lnSpc>
                          <a:spcPct val="107000"/>
                        </a:lnSpc>
                        <a:spcBef>
                          <a:spcPts val="0"/>
                        </a:spcBef>
                        <a:spcAft>
                          <a:spcPts val="0"/>
                        </a:spcAft>
                      </a:pPr>
                      <a:r>
                        <a:rPr lang="en-US" sz="1600" dirty="0">
                          <a:effectLst/>
                        </a:rPr>
                        <a:t>706.8</a:t>
                      </a:r>
                      <a:r>
                        <a:rPr lang="en-US" sz="1600" baseline="30000" dirty="0">
                          <a:effectLst/>
                        </a:rPr>
                        <a: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004" marR="48045" marT="3908" marB="3908" anchor="ctr"/>
                </a:tc>
              </a:tr>
            </a:tbl>
          </a:graphicData>
        </a:graphic>
      </p:graphicFrame>
      <p:sp>
        <p:nvSpPr>
          <p:cNvPr id="2" name="Title 1"/>
          <p:cNvSpPr>
            <a:spLocks noGrp="1"/>
          </p:cNvSpPr>
          <p:nvPr>
            <p:ph type="title" idx="4294967295"/>
          </p:nvPr>
        </p:nvSpPr>
        <p:spPr>
          <a:xfrm>
            <a:off x="365760" y="425932"/>
            <a:ext cx="11029950" cy="1014413"/>
          </a:xfrm>
        </p:spPr>
        <p:txBody>
          <a:bodyPr/>
          <a:lstStyle/>
          <a:p>
            <a:r>
              <a:rPr lang="fr-CH" dirty="0" smtClean="0">
                <a:solidFill>
                  <a:schemeClr val="accent3">
                    <a:lumMod val="50000"/>
                  </a:schemeClr>
                </a:solidFill>
              </a:rPr>
              <a:t>Baseline </a:t>
            </a:r>
            <a:r>
              <a:rPr lang="fr-CH" dirty="0" err="1" smtClean="0">
                <a:solidFill>
                  <a:schemeClr val="accent3">
                    <a:lumMod val="50000"/>
                  </a:schemeClr>
                </a:solidFill>
              </a:rPr>
              <a:t>Hedonic</a:t>
            </a:r>
            <a:r>
              <a:rPr lang="fr-CH" dirty="0" smtClean="0">
                <a:solidFill>
                  <a:schemeClr val="accent3">
                    <a:lumMod val="50000"/>
                  </a:schemeClr>
                </a:solidFill>
              </a:rPr>
              <a:t> </a:t>
            </a:r>
            <a:r>
              <a:rPr lang="fr-CH" dirty="0" err="1" smtClean="0">
                <a:solidFill>
                  <a:schemeClr val="accent3">
                    <a:lumMod val="50000"/>
                  </a:schemeClr>
                </a:solidFill>
              </a:rPr>
              <a:t>Models</a:t>
            </a:r>
            <a:r>
              <a:rPr lang="fr-CH" dirty="0" smtClean="0">
                <a:solidFill>
                  <a:schemeClr val="accent3">
                    <a:lumMod val="50000"/>
                  </a:schemeClr>
                </a:solidFill>
              </a:rPr>
              <a:t>: OLS &amp; Spatial</a:t>
            </a:r>
            <a:endParaRPr lang="en-US" dirty="0">
              <a:solidFill>
                <a:schemeClr val="accent3">
                  <a:lumMod val="50000"/>
                </a:schemeClr>
              </a:solidFill>
            </a:endParaRPr>
          </a:p>
        </p:txBody>
      </p:sp>
      <mc:AlternateContent xmlns:mc="http://schemas.openxmlformats.org/markup-compatibility/2006" xmlns:a14="http://schemas.microsoft.com/office/drawing/2010/main">
        <mc:Choice Requires="a14">
          <p:sp>
            <p:nvSpPr>
              <p:cNvPr id="3" name="Rectangle 2"/>
              <p:cNvSpPr/>
              <p:nvPr/>
            </p:nvSpPr>
            <p:spPr>
              <a:xfrm>
                <a:off x="365760" y="6217657"/>
                <a:ext cx="11029950" cy="400110"/>
              </a:xfrm>
              <a:prstGeom prst="rect">
                <a:avLst/>
              </a:prstGeom>
            </p:spPr>
            <p:txBody>
              <a:bodyPr wrap="square">
                <a:spAutoFit/>
              </a:bodyPr>
              <a:lstStyle/>
              <a:p>
                <a:pPr marL="0" lvl="1" indent="0">
                  <a:buNone/>
                </a:pPr>
                <a:r>
                  <a:rPr lang="fr-CH" sz="2000" dirty="0">
                    <a:solidFill>
                      <a:srgbClr val="006272"/>
                    </a:solidFill>
                  </a:rPr>
                  <a:t>Hypothesis 3</a:t>
                </a:r>
                <a:r>
                  <a:rPr lang="fr-CH" sz="2000" dirty="0"/>
                  <a:t>:</a:t>
                </a:r>
                <a14:m>
                  <m:oMath xmlns:m="http://schemas.openxmlformats.org/officeDocument/2006/math">
                    <m:r>
                      <a:rPr lang="fr-CH" sz="2000" spc="600">
                        <a:solidFill>
                          <a:schemeClr val="accent3">
                            <a:lumMod val="60000"/>
                            <a:lumOff val="40000"/>
                          </a:schemeClr>
                        </a:solidFill>
                        <a:latin typeface="Cambria Math" panose="02040503050406030204" pitchFamily="18" charset="0"/>
                      </a:rPr>
                      <m:t> </m:t>
                    </m:r>
                    <m:r>
                      <m:rPr>
                        <m:sty m:val="p"/>
                      </m:rPr>
                      <a:rPr lang="el-GR" sz="2000" i="1" spc="600">
                        <a:solidFill>
                          <a:schemeClr val="accent3">
                            <a:lumMod val="60000"/>
                            <a:lumOff val="40000"/>
                          </a:schemeClr>
                        </a:solidFill>
                        <a:latin typeface="Cambria Math" panose="02040503050406030204" pitchFamily="18" charset="0"/>
                      </a:rPr>
                      <m:t>ρ</m:t>
                    </m:r>
                  </m:oMath>
                </a14:m>
                <a:r>
                  <a:rPr lang="fr-CH" sz="2000" dirty="0"/>
                  <a:t>must </a:t>
                </a:r>
                <a:r>
                  <a:rPr lang="fr-CH" sz="2000" dirty="0" err="1"/>
                  <a:t>explain</a:t>
                </a:r>
                <a:r>
                  <a:rPr lang="fr-CH" sz="2000" dirty="0"/>
                  <a:t> </a:t>
                </a:r>
                <a14:m>
                  <m:oMath xmlns:m="http://schemas.openxmlformats.org/officeDocument/2006/math">
                    <m:r>
                      <a:rPr lang="fr-CH" sz="2000" i="1" spc="600">
                        <a:solidFill>
                          <a:srgbClr val="006272"/>
                        </a:solidFill>
                        <a:latin typeface="Cambria Math" panose="02040503050406030204" pitchFamily="18" charset="0"/>
                      </a:rPr>
                      <m:t>𝑃</m:t>
                    </m:r>
                  </m:oMath>
                </a14:m>
                <a:r>
                  <a:rPr lang="fr-CH" sz="2000" dirty="0" err="1"/>
                  <a:t>better</a:t>
                </a:r>
                <a:r>
                  <a:rPr lang="fr-CH" sz="2000" dirty="0"/>
                  <a:t> </a:t>
                </a:r>
                <a:r>
                  <a:rPr lang="fr-CH" sz="2000" dirty="0" err="1"/>
                  <a:t>when</a:t>
                </a:r>
                <a:r>
                  <a:rPr lang="fr-CH" sz="2000" dirty="0"/>
                  <a:t> </a:t>
                </a:r>
                <a14:m>
                  <m:oMath xmlns:m="http://schemas.openxmlformats.org/officeDocument/2006/math">
                    <m:r>
                      <a:rPr lang="fr-CH" sz="2000" i="1" spc="600">
                        <a:latin typeface="Cambria Math" panose="02040503050406030204" pitchFamily="18" charset="0"/>
                      </a:rPr>
                      <m:t>𝑠</m:t>
                    </m:r>
                  </m:oMath>
                </a14:m>
                <a:r>
                  <a:rPr lang="fr-CH" sz="2000" dirty="0" err="1"/>
                  <a:t>is</a:t>
                </a:r>
                <a:r>
                  <a:rPr lang="fr-CH" sz="2000" dirty="0"/>
                  <a:t> </a:t>
                </a:r>
                <a:r>
                  <a:rPr lang="fr-CH" sz="2000" dirty="0" err="1"/>
                  <a:t>derived</a:t>
                </a:r>
                <a:r>
                  <a:rPr lang="fr-CH" sz="2000" dirty="0"/>
                  <a:t> </a:t>
                </a:r>
                <a:r>
                  <a:rPr lang="fr-CH" sz="2000" dirty="0" err="1"/>
                  <a:t>from</a:t>
                </a:r>
                <a:r>
                  <a:rPr lang="fr-CH" sz="2000" dirty="0"/>
                  <a:t> </a:t>
                </a:r>
                <a:r>
                  <a:rPr lang="fr-CH" sz="2000" dirty="0" err="1"/>
                  <a:t>past</a:t>
                </a:r>
                <a:r>
                  <a:rPr lang="fr-CH" sz="2000" dirty="0"/>
                  <a:t> transactions</a:t>
                </a:r>
              </a:p>
            </p:txBody>
          </p:sp>
        </mc:Choice>
        <mc:Fallback xmlns="">
          <p:sp>
            <p:nvSpPr>
              <p:cNvPr id="3" name="Rectangle 2"/>
              <p:cNvSpPr>
                <a:spLocks noRot="1" noChangeAspect="1" noMove="1" noResize="1" noEditPoints="1" noAdjustHandles="1" noChangeArrowheads="1" noChangeShapeType="1" noTextEdit="1"/>
              </p:cNvSpPr>
              <p:nvPr/>
            </p:nvSpPr>
            <p:spPr>
              <a:xfrm>
                <a:off x="365760" y="6217657"/>
                <a:ext cx="11029950" cy="400110"/>
              </a:xfrm>
              <a:prstGeom prst="rect">
                <a:avLst/>
              </a:prstGeom>
              <a:blipFill rotWithShape="0">
                <a:blip r:embed="rId2"/>
                <a:stretch>
                  <a:fillRect l="-553" t="-9091" b="-25758"/>
                </a:stretch>
              </a:blipFill>
            </p:spPr>
            <p:txBody>
              <a:bodyPr/>
              <a:lstStyle/>
              <a:p>
                <a:r>
                  <a:rPr lang="en-US">
                    <a:noFill/>
                  </a:rPr>
                  <a:t> </a:t>
                </a:r>
              </a:p>
            </p:txBody>
          </p:sp>
        </mc:Fallback>
      </mc:AlternateContent>
    </p:spTree>
    <p:extLst>
      <p:ext uri="{BB962C8B-B14F-4D97-AF65-F5344CB8AC3E}">
        <p14:creationId xmlns:p14="http://schemas.microsoft.com/office/powerpoint/2010/main" val="2794438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29</a:t>
            </a:fld>
            <a:endParaRPr lang="fr-FR" dirty="0"/>
          </a:p>
        </p:txBody>
      </p:sp>
      <p:graphicFrame>
        <p:nvGraphicFramePr>
          <p:cNvPr id="8" name="Content Placeholder 3"/>
          <p:cNvGraphicFramePr>
            <a:graphicFrameLocks noGrp="1"/>
          </p:cNvGraphicFramePr>
          <p:nvPr>
            <p:ph idx="4294967295"/>
            <p:extLst>
              <p:ext uri="{D42A27DB-BD31-4B8C-83A1-F6EECF244321}">
                <p14:modId xmlns:p14="http://schemas.microsoft.com/office/powerpoint/2010/main" val="3986707245"/>
              </p:ext>
            </p:extLst>
          </p:nvPr>
        </p:nvGraphicFramePr>
        <p:xfrm>
          <a:off x="415636" y="1956781"/>
          <a:ext cx="11030297" cy="2993278"/>
        </p:xfrm>
        <a:graphic>
          <a:graphicData uri="http://schemas.openxmlformats.org/drawingml/2006/table">
            <a:tbl>
              <a:tblPr firstRow="1" firstCol="1" bandRow="1">
                <a:tableStyleId>{0660B408-B3CF-4A94-85FC-2B1E0A45F4A2}</a:tableStyleId>
              </a:tblPr>
              <a:tblGrid>
                <a:gridCol w="3231444"/>
                <a:gridCol w="1674718"/>
                <a:gridCol w="1552920"/>
                <a:gridCol w="1644268"/>
                <a:gridCol w="1476794"/>
                <a:gridCol w="1450153"/>
              </a:tblGrid>
              <a:tr h="330665">
                <a:tc>
                  <a:txBody>
                    <a:bodyPr/>
                    <a:lstStyle/>
                    <a:p>
                      <a:pPr marL="0" marR="0" algn="ctr" fontAlgn="base">
                        <a:lnSpc>
                          <a:spcPct val="107000"/>
                        </a:lnSpc>
                        <a:spcBef>
                          <a:spcPts val="36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gridSpan="5">
                  <a:txBody>
                    <a:bodyPr/>
                    <a:lstStyle/>
                    <a:p>
                      <a:pPr marL="0" marR="0" algn="ctr">
                        <a:lnSpc>
                          <a:spcPct val="107000"/>
                        </a:lnSpc>
                        <a:spcBef>
                          <a:spcPts val="0"/>
                        </a:spcBef>
                        <a:spcAft>
                          <a:spcPts val="0"/>
                        </a:spcAft>
                      </a:pPr>
                      <a:r>
                        <a:rPr lang="en-US" sz="1600" dirty="0" smtClean="0">
                          <a:effectLst/>
                        </a:rPr>
                        <a:t>Fundamentals (Anxiety)</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1007">
                <a:tc>
                  <a:txBody>
                    <a:bodyPr/>
                    <a:lstStyle/>
                    <a:p>
                      <a:pPr>
                        <a:lnSpc>
                          <a:spcPct val="107000"/>
                        </a:lnSpc>
                      </a:pPr>
                      <a:endParaRPr lang="en-US" sz="1600" dirty="0">
                        <a:effectLst/>
                        <a:latin typeface="Calibri" panose="020F0502020204030204" pitchFamily="34"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low</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Low-mid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middle</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Mid-hig</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high</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r>
              <a:tr h="330665">
                <a:tc>
                  <a:txBody>
                    <a:bodyPr/>
                    <a:lstStyle/>
                    <a:p>
                      <a:pPr marL="0" marR="0">
                        <a:lnSpc>
                          <a:spcPct val="107000"/>
                        </a:lnSpc>
                        <a:spcBef>
                          <a:spcPts val="0"/>
                        </a:spcBef>
                        <a:spcAft>
                          <a:spcPts val="0"/>
                        </a:spcAft>
                      </a:pPr>
                      <a:r>
                        <a:rPr lang="en-US" sz="1600" dirty="0">
                          <a:effectLst/>
                        </a:rPr>
                        <a:t>(Intercept)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dirty="0">
                          <a:effectLst/>
                        </a:rPr>
                        <a:t>11.3423</a:t>
                      </a:r>
                      <a:r>
                        <a:rPr lang="en-US" sz="1600" baseline="30000" dirty="0">
                          <a:effectLst/>
                        </a:rPr>
                        <a: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11.1202</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7.8684</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7.7759</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12.2687</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r>
              <a:tr h="347616">
                <a:tc>
                  <a:txBody>
                    <a:bodyPr/>
                    <a:lstStyle/>
                    <a:p>
                      <a:pPr marL="0" marR="0" algn="ctr">
                        <a:lnSpc>
                          <a:spcPct val="107000"/>
                        </a:lnSpc>
                        <a:spcBef>
                          <a:spcPts val="0"/>
                        </a:spcBef>
                        <a:spcAft>
                          <a:spcPts val="0"/>
                        </a:spcAft>
                      </a:pPr>
                      <a:r>
                        <a:rPr lang="en-US" sz="2000" dirty="0">
                          <a:solidFill>
                            <a:schemeClr val="bg1"/>
                          </a:solidFill>
                          <a:effectLst/>
                        </a:rPr>
                        <a:t>ρ</a:t>
                      </a:r>
                      <a:endParaRPr lang="en-US" sz="20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solidFill>
                      <a:srgbClr val="006272"/>
                    </a:solidFill>
                  </a:tcPr>
                </a:tc>
                <a:tc>
                  <a:txBody>
                    <a:bodyPr/>
                    <a:lstStyle/>
                    <a:p>
                      <a:pPr marL="0" marR="0">
                        <a:lnSpc>
                          <a:spcPct val="107000"/>
                        </a:lnSpc>
                        <a:spcBef>
                          <a:spcPts val="0"/>
                        </a:spcBef>
                        <a:spcAft>
                          <a:spcPts val="0"/>
                        </a:spcAft>
                      </a:pPr>
                      <a:r>
                        <a:rPr lang="en-US" sz="2000" dirty="0">
                          <a:solidFill>
                            <a:schemeClr val="bg1"/>
                          </a:solidFill>
                          <a:effectLst/>
                        </a:rPr>
                        <a:t>0.0700</a:t>
                      </a:r>
                      <a:r>
                        <a:rPr lang="en-US" sz="2000" baseline="30000" dirty="0">
                          <a:solidFill>
                            <a:schemeClr val="bg1"/>
                          </a:solidFill>
                          <a:effectLst/>
                        </a:rPr>
                        <a:t>*</a:t>
                      </a:r>
                      <a:endParaRPr lang="en-US" sz="20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solidFill>
                      <a:srgbClr val="006272"/>
                    </a:solidFill>
                  </a:tcPr>
                </a:tc>
                <a:tc>
                  <a:txBody>
                    <a:bodyPr/>
                    <a:lstStyle/>
                    <a:p>
                      <a:pPr marL="0" marR="0">
                        <a:lnSpc>
                          <a:spcPct val="107000"/>
                        </a:lnSpc>
                        <a:spcBef>
                          <a:spcPts val="0"/>
                        </a:spcBef>
                        <a:spcAft>
                          <a:spcPts val="0"/>
                        </a:spcAft>
                      </a:pPr>
                      <a:r>
                        <a:rPr lang="en-US" sz="2000" dirty="0">
                          <a:solidFill>
                            <a:schemeClr val="bg1"/>
                          </a:solidFill>
                          <a:effectLst/>
                        </a:rPr>
                        <a:t>0.0529</a:t>
                      </a:r>
                      <a:endParaRPr lang="en-US" sz="20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solidFill>
                      <a:srgbClr val="006272"/>
                    </a:solidFill>
                  </a:tcPr>
                </a:tc>
                <a:tc>
                  <a:txBody>
                    <a:bodyPr/>
                    <a:lstStyle/>
                    <a:p>
                      <a:pPr marL="0" marR="0">
                        <a:lnSpc>
                          <a:spcPct val="107000"/>
                        </a:lnSpc>
                        <a:spcBef>
                          <a:spcPts val="0"/>
                        </a:spcBef>
                        <a:spcAft>
                          <a:spcPts val="0"/>
                        </a:spcAft>
                      </a:pPr>
                      <a:r>
                        <a:rPr lang="en-US" sz="2000" dirty="0">
                          <a:solidFill>
                            <a:schemeClr val="bg1"/>
                          </a:solidFill>
                          <a:effectLst/>
                        </a:rPr>
                        <a:t>0.2486</a:t>
                      </a:r>
                      <a:r>
                        <a:rPr lang="en-US" sz="2000" baseline="30000" dirty="0">
                          <a:solidFill>
                            <a:schemeClr val="bg1"/>
                          </a:solidFill>
                          <a:effectLst/>
                        </a:rPr>
                        <a:t>***</a:t>
                      </a:r>
                      <a:endParaRPr lang="en-US" sz="20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solidFill>
                      <a:srgbClr val="006272"/>
                    </a:solidFill>
                  </a:tcPr>
                </a:tc>
                <a:tc>
                  <a:txBody>
                    <a:bodyPr/>
                    <a:lstStyle/>
                    <a:p>
                      <a:pPr marL="0" marR="0">
                        <a:lnSpc>
                          <a:spcPct val="107000"/>
                        </a:lnSpc>
                        <a:spcBef>
                          <a:spcPts val="0"/>
                        </a:spcBef>
                        <a:spcAft>
                          <a:spcPts val="0"/>
                        </a:spcAft>
                      </a:pPr>
                      <a:r>
                        <a:rPr lang="en-US" sz="2000" dirty="0">
                          <a:solidFill>
                            <a:schemeClr val="bg1"/>
                          </a:solidFill>
                          <a:effectLst/>
                        </a:rPr>
                        <a:t>0.2417</a:t>
                      </a:r>
                      <a:r>
                        <a:rPr lang="en-US" sz="2000" baseline="30000" dirty="0">
                          <a:solidFill>
                            <a:schemeClr val="bg1"/>
                          </a:solidFill>
                          <a:effectLst/>
                        </a:rPr>
                        <a:t>***</a:t>
                      </a:r>
                      <a:endParaRPr lang="en-US" sz="20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solidFill>
                      <a:srgbClr val="006272"/>
                    </a:solidFill>
                  </a:tcPr>
                </a:tc>
                <a:tc>
                  <a:txBody>
                    <a:bodyPr/>
                    <a:lstStyle/>
                    <a:p>
                      <a:pPr marL="0" marR="0">
                        <a:lnSpc>
                          <a:spcPct val="107000"/>
                        </a:lnSpc>
                        <a:spcBef>
                          <a:spcPts val="0"/>
                        </a:spcBef>
                        <a:spcAft>
                          <a:spcPts val="0"/>
                        </a:spcAft>
                      </a:pPr>
                      <a:r>
                        <a:rPr lang="en-US" sz="2000" dirty="0">
                          <a:solidFill>
                            <a:schemeClr val="bg1"/>
                          </a:solidFill>
                          <a:effectLst/>
                        </a:rPr>
                        <a:t>0.2890</a:t>
                      </a:r>
                      <a:r>
                        <a:rPr lang="en-US" sz="2000" baseline="30000" dirty="0">
                          <a:solidFill>
                            <a:schemeClr val="bg1"/>
                          </a:solidFill>
                          <a:effectLst/>
                        </a:rPr>
                        <a:t>***</a:t>
                      </a:r>
                      <a:endParaRPr lang="en-US" sz="20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solidFill>
                      <a:srgbClr val="006272"/>
                    </a:solidFill>
                  </a:tcPr>
                </a:tc>
              </a:tr>
              <a:tr h="330665">
                <a:tc>
                  <a:txBody>
                    <a:bodyPr/>
                    <a:lstStyle/>
                    <a:p>
                      <a:pPr marL="0" marR="0" algn="ctr">
                        <a:lnSpc>
                          <a:spcPct val="107000"/>
                        </a:lnSpc>
                        <a:spcBef>
                          <a:spcPts val="0"/>
                        </a:spcBef>
                        <a:spcAft>
                          <a:spcPts val="0"/>
                        </a:spcAft>
                      </a:pPr>
                      <a:r>
                        <a:rPr lang="en-US" sz="1600" dirty="0">
                          <a:solidFill>
                            <a:schemeClr val="bg1"/>
                          </a:solidFill>
                          <a:effectLst/>
                        </a:rPr>
                        <a:t>λ</a:t>
                      </a:r>
                      <a:endParaRPr lang="en-US"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solidFill>
                      <a:srgbClr val="006272"/>
                    </a:solidFill>
                  </a:tcPr>
                </a:tc>
                <a:tc>
                  <a:txBody>
                    <a:bodyPr/>
                    <a:lstStyle/>
                    <a:p>
                      <a:pPr marL="0" marR="0">
                        <a:lnSpc>
                          <a:spcPct val="107000"/>
                        </a:lnSpc>
                        <a:spcBef>
                          <a:spcPts val="0"/>
                        </a:spcBef>
                        <a:spcAft>
                          <a:spcPts val="0"/>
                        </a:spcAft>
                      </a:pPr>
                      <a:r>
                        <a:rPr lang="en-US" sz="1600" dirty="0">
                          <a:solidFill>
                            <a:schemeClr val="bg1"/>
                          </a:solidFill>
                          <a:effectLst/>
                        </a:rPr>
                        <a:t>0.4021</a:t>
                      </a:r>
                      <a:r>
                        <a:rPr lang="en-US" sz="1600" baseline="30000" dirty="0">
                          <a:solidFill>
                            <a:schemeClr val="bg1"/>
                          </a:solidFill>
                          <a:effectLst/>
                        </a:rPr>
                        <a:t>***</a:t>
                      </a:r>
                      <a:endParaRPr lang="en-US"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solidFill>
                      <a:srgbClr val="006272"/>
                    </a:solidFill>
                  </a:tcPr>
                </a:tc>
                <a:tc>
                  <a:txBody>
                    <a:bodyPr/>
                    <a:lstStyle/>
                    <a:p>
                      <a:pPr marL="0" marR="0">
                        <a:lnSpc>
                          <a:spcPct val="107000"/>
                        </a:lnSpc>
                        <a:spcBef>
                          <a:spcPts val="0"/>
                        </a:spcBef>
                        <a:spcAft>
                          <a:spcPts val="0"/>
                        </a:spcAft>
                      </a:pPr>
                      <a:r>
                        <a:rPr lang="en-US" sz="1600" dirty="0">
                          <a:solidFill>
                            <a:schemeClr val="bg1"/>
                          </a:solidFill>
                          <a:effectLst/>
                        </a:rPr>
                        <a:t>0.5344</a:t>
                      </a:r>
                      <a:r>
                        <a:rPr lang="en-US" sz="1600" baseline="30000" dirty="0">
                          <a:solidFill>
                            <a:schemeClr val="bg1"/>
                          </a:solidFill>
                          <a:effectLst/>
                        </a:rPr>
                        <a:t>***</a:t>
                      </a:r>
                      <a:endParaRPr lang="en-US"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solidFill>
                      <a:srgbClr val="006272"/>
                    </a:solidFill>
                  </a:tcPr>
                </a:tc>
                <a:tc>
                  <a:txBody>
                    <a:bodyPr/>
                    <a:lstStyle/>
                    <a:p>
                      <a:pPr marL="0" marR="0">
                        <a:lnSpc>
                          <a:spcPct val="107000"/>
                        </a:lnSpc>
                        <a:spcBef>
                          <a:spcPts val="0"/>
                        </a:spcBef>
                        <a:spcAft>
                          <a:spcPts val="0"/>
                        </a:spcAft>
                      </a:pPr>
                      <a:r>
                        <a:rPr lang="en-US" sz="1600">
                          <a:solidFill>
                            <a:schemeClr val="bg1"/>
                          </a:solidFill>
                          <a:effectLst/>
                        </a:rPr>
                        <a:t>0.2735</a:t>
                      </a:r>
                      <a:r>
                        <a:rPr lang="en-US" sz="1600" baseline="30000">
                          <a:solidFill>
                            <a:schemeClr val="bg1"/>
                          </a:solidFill>
                          <a:effectLst/>
                        </a:rPr>
                        <a:t>***</a:t>
                      </a:r>
                      <a:endParaRPr lang="en-US" sz="16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solidFill>
                      <a:srgbClr val="006272"/>
                    </a:solidFill>
                  </a:tcPr>
                </a:tc>
                <a:tc>
                  <a:txBody>
                    <a:bodyPr/>
                    <a:lstStyle/>
                    <a:p>
                      <a:pPr marL="0" marR="0">
                        <a:lnSpc>
                          <a:spcPct val="107000"/>
                        </a:lnSpc>
                        <a:spcBef>
                          <a:spcPts val="0"/>
                        </a:spcBef>
                        <a:spcAft>
                          <a:spcPts val="0"/>
                        </a:spcAft>
                      </a:pPr>
                      <a:r>
                        <a:rPr lang="en-US" sz="1600">
                          <a:solidFill>
                            <a:schemeClr val="bg1"/>
                          </a:solidFill>
                          <a:effectLst/>
                        </a:rPr>
                        <a:t>0.5193</a:t>
                      </a:r>
                      <a:r>
                        <a:rPr lang="en-US" sz="1600" baseline="30000">
                          <a:solidFill>
                            <a:schemeClr val="bg1"/>
                          </a:solidFill>
                          <a:effectLst/>
                        </a:rPr>
                        <a:t>***</a:t>
                      </a:r>
                      <a:endParaRPr lang="en-US" sz="16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solidFill>
                      <a:srgbClr val="006272"/>
                    </a:solidFill>
                  </a:tcPr>
                </a:tc>
                <a:tc>
                  <a:txBody>
                    <a:bodyPr/>
                    <a:lstStyle/>
                    <a:p>
                      <a:pPr marL="0" marR="0">
                        <a:lnSpc>
                          <a:spcPct val="107000"/>
                        </a:lnSpc>
                        <a:spcBef>
                          <a:spcPts val="0"/>
                        </a:spcBef>
                        <a:spcAft>
                          <a:spcPts val="0"/>
                        </a:spcAft>
                      </a:pPr>
                      <a:r>
                        <a:rPr lang="en-US" sz="1600" dirty="0">
                          <a:solidFill>
                            <a:schemeClr val="bg1"/>
                          </a:solidFill>
                          <a:effectLst/>
                        </a:rPr>
                        <a:t>0.1825</a:t>
                      </a:r>
                      <a:r>
                        <a:rPr lang="en-US" sz="1600" baseline="30000" dirty="0">
                          <a:solidFill>
                            <a:schemeClr val="bg1"/>
                          </a:solidFill>
                          <a:effectLst/>
                        </a:rPr>
                        <a:t>*</a:t>
                      </a:r>
                      <a:endParaRPr lang="en-US"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solidFill>
                      <a:srgbClr val="006272"/>
                    </a:solidFill>
                  </a:tcPr>
                </a:tc>
              </a:tr>
              <a:tr h="330665">
                <a:tc>
                  <a:txBody>
                    <a:bodyPr/>
                    <a:lstStyle/>
                    <a:p>
                      <a:pPr marL="0" marR="0">
                        <a:lnSpc>
                          <a:spcPct val="107000"/>
                        </a:lnSpc>
                        <a:spcBef>
                          <a:spcPts val="0"/>
                        </a:spcBef>
                        <a:spcAft>
                          <a:spcPts val="0"/>
                        </a:spcAft>
                      </a:pPr>
                      <a:r>
                        <a:rPr lang="en-US" sz="1600" dirty="0">
                          <a:effectLst/>
                        </a:rPr>
                        <a:t>Other hedonic variables</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10890" marR="10890" marT="10740" marB="10740" anchor="ctr"/>
                </a:tc>
                <a:tc>
                  <a:txBody>
                    <a:bodyPr/>
                    <a:lstStyle/>
                    <a:p>
                      <a:pPr marL="0" marR="0">
                        <a:lnSpc>
                          <a:spcPct val="107000"/>
                        </a:lnSpc>
                        <a:spcBef>
                          <a:spcPts val="0"/>
                        </a:spcBef>
                        <a:spcAft>
                          <a:spcPts val="800"/>
                        </a:spcAft>
                      </a:pPr>
                      <a:r>
                        <a:rPr lang="en-US" sz="1600">
                          <a:effectLst/>
                        </a:rPr>
                        <a:t>Included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0890" marT="10740" marB="10740"/>
                </a:tc>
                <a:tc>
                  <a:txBody>
                    <a:bodyPr/>
                    <a:lstStyle/>
                    <a:p>
                      <a:pPr marL="0" marR="0">
                        <a:lnSpc>
                          <a:spcPct val="107000"/>
                        </a:lnSpc>
                        <a:spcBef>
                          <a:spcPts val="0"/>
                        </a:spcBef>
                        <a:spcAft>
                          <a:spcPts val="800"/>
                        </a:spcAft>
                      </a:pPr>
                      <a:r>
                        <a:rPr lang="en-US" sz="1600">
                          <a:effectLst/>
                        </a:rPr>
                        <a:t>Included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0890" marT="10740" marB="10740"/>
                </a:tc>
                <a:tc>
                  <a:txBody>
                    <a:bodyPr/>
                    <a:lstStyle/>
                    <a:p>
                      <a:pPr marL="0" marR="0">
                        <a:lnSpc>
                          <a:spcPct val="107000"/>
                        </a:lnSpc>
                        <a:spcBef>
                          <a:spcPts val="0"/>
                        </a:spcBef>
                        <a:spcAft>
                          <a:spcPts val="800"/>
                        </a:spcAft>
                      </a:pPr>
                      <a:r>
                        <a:rPr lang="en-US" sz="1600">
                          <a:effectLst/>
                        </a:rPr>
                        <a:t>Included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0890" marT="10740" marB="10740"/>
                </a:tc>
                <a:tc>
                  <a:txBody>
                    <a:bodyPr/>
                    <a:lstStyle/>
                    <a:p>
                      <a:pPr marL="0" marR="0">
                        <a:lnSpc>
                          <a:spcPct val="107000"/>
                        </a:lnSpc>
                        <a:spcBef>
                          <a:spcPts val="0"/>
                        </a:spcBef>
                        <a:spcAft>
                          <a:spcPts val="800"/>
                        </a:spcAft>
                      </a:pPr>
                      <a:r>
                        <a:rPr lang="en-US" sz="1600">
                          <a:effectLst/>
                        </a:rPr>
                        <a:t>Included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0890" marT="10740" marB="10740"/>
                </a:tc>
                <a:tc>
                  <a:txBody>
                    <a:bodyPr/>
                    <a:lstStyle/>
                    <a:p>
                      <a:pPr marL="0" marR="0">
                        <a:lnSpc>
                          <a:spcPct val="107000"/>
                        </a:lnSpc>
                        <a:spcBef>
                          <a:spcPts val="0"/>
                        </a:spcBef>
                        <a:spcAft>
                          <a:spcPts val="800"/>
                        </a:spcAft>
                      </a:pPr>
                      <a:r>
                        <a:rPr lang="en-US" sz="1600" dirty="0">
                          <a:effectLst/>
                        </a:rPr>
                        <a:t>Included</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10890" marR="10890" marT="10740" marB="10740"/>
                </a:tc>
              </a:tr>
              <a:tr h="330665">
                <a:tc>
                  <a:txBody>
                    <a:bodyPr/>
                    <a:lstStyle/>
                    <a:p>
                      <a:pPr marL="0" marR="0">
                        <a:lnSpc>
                          <a:spcPct val="107000"/>
                        </a:lnSpc>
                        <a:spcBef>
                          <a:spcPts val="0"/>
                        </a:spcBef>
                        <a:spcAft>
                          <a:spcPts val="0"/>
                        </a:spcAft>
                      </a:pPr>
                      <a:r>
                        <a:rPr lang="en-US" sz="1600" dirty="0">
                          <a:effectLst/>
                        </a:rPr>
                        <a:t>Num. obs.</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10890" marR="10890" marT="10740" marB="10740" anchor="ctr"/>
                </a:tc>
                <a:tc>
                  <a:txBody>
                    <a:bodyPr/>
                    <a:lstStyle/>
                    <a:p>
                      <a:pPr marL="0" marR="0">
                        <a:lnSpc>
                          <a:spcPct val="107000"/>
                        </a:lnSpc>
                        <a:spcBef>
                          <a:spcPts val="0"/>
                        </a:spcBef>
                        <a:spcAft>
                          <a:spcPts val="0"/>
                        </a:spcAft>
                      </a:pPr>
                      <a:r>
                        <a:rPr lang="en-US" sz="1600">
                          <a:effectLst/>
                        </a:rPr>
                        <a:t>1289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0890" marT="10740" marB="10740" anchor="ctr"/>
                </a:tc>
                <a:tc>
                  <a:txBody>
                    <a:bodyPr/>
                    <a:lstStyle/>
                    <a:p>
                      <a:pPr marL="0" marR="0">
                        <a:lnSpc>
                          <a:spcPct val="107000"/>
                        </a:lnSpc>
                        <a:spcBef>
                          <a:spcPts val="0"/>
                        </a:spcBef>
                        <a:spcAft>
                          <a:spcPts val="0"/>
                        </a:spcAft>
                      </a:pPr>
                      <a:r>
                        <a:rPr lang="en-US" sz="1600" dirty="0">
                          <a:effectLst/>
                        </a:rPr>
                        <a:t>1088</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10890" marR="10890" marT="10740" marB="10740" anchor="ctr"/>
                </a:tc>
                <a:tc>
                  <a:txBody>
                    <a:bodyPr/>
                    <a:lstStyle/>
                    <a:p>
                      <a:pPr marL="0" marR="0">
                        <a:lnSpc>
                          <a:spcPct val="107000"/>
                        </a:lnSpc>
                        <a:spcBef>
                          <a:spcPts val="0"/>
                        </a:spcBef>
                        <a:spcAft>
                          <a:spcPts val="0"/>
                        </a:spcAft>
                      </a:pPr>
                      <a:r>
                        <a:rPr lang="en-US" sz="1600">
                          <a:effectLst/>
                        </a:rPr>
                        <a:t>1322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0890" marT="10740" marB="10740" anchor="ctr"/>
                </a:tc>
                <a:tc>
                  <a:txBody>
                    <a:bodyPr/>
                    <a:lstStyle/>
                    <a:p>
                      <a:pPr marL="0" marR="0">
                        <a:lnSpc>
                          <a:spcPct val="107000"/>
                        </a:lnSpc>
                        <a:spcBef>
                          <a:spcPts val="0"/>
                        </a:spcBef>
                        <a:spcAft>
                          <a:spcPts val="0"/>
                        </a:spcAft>
                      </a:pPr>
                      <a:r>
                        <a:rPr lang="en-US" sz="1600">
                          <a:effectLst/>
                        </a:rPr>
                        <a:t>1000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0890" marT="10740" marB="10740" anchor="ctr"/>
                </a:tc>
                <a:tc>
                  <a:txBody>
                    <a:bodyPr/>
                    <a:lstStyle/>
                    <a:p>
                      <a:pPr marL="0" marR="0">
                        <a:lnSpc>
                          <a:spcPct val="107000"/>
                        </a:lnSpc>
                        <a:spcBef>
                          <a:spcPts val="0"/>
                        </a:spcBef>
                        <a:spcAft>
                          <a:spcPts val="0"/>
                        </a:spcAft>
                      </a:pPr>
                      <a:r>
                        <a:rPr lang="en-US" sz="1600">
                          <a:effectLst/>
                        </a:rPr>
                        <a:t>1146</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0890" marT="10740" marB="10740" anchor="ctr"/>
                </a:tc>
              </a:tr>
              <a:tr h="330665">
                <a:tc>
                  <a:txBody>
                    <a:bodyPr/>
                    <a:lstStyle/>
                    <a:p>
                      <a:pPr marL="0" marR="0">
                        <a:lnSpc>
                          <a:spcPct val="107000"/>
                        </a:lnSpc>
                        <a:spcBef>
                          <a:spcPts val="0"/>
                        </a:spcBef>
                        <a:spcAft>
                          <a:spcPts val="0"/>
                        </a:spcAft>
                      </a:pPr>
                      <a:r>
                        <a:rPr lang="en-US" sz="1600">
                          <a:effectLst/>
                        </a:rPr>
                        <a:t>Log Likelihood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-1134.09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-1172.75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-1346.92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-937.43</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-940.17</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r>
              <a:tr h="330665">
                <a:tc>
                  <a:txBody>
                    <a:bodyPr/>
                    <a:lstStyle/>
                    <a:p>
                      <a:pPr marL="0" marR="0">
                        <a:lnSpc>
                          <a:spcPct val="107000"/>
                        </a:lnSpc>
                        <a:spcBef>
                          <a:spcPts val="0"/>
                        </a:spcBef>
                        <a:spcAft>
                          <a:spcPts val="0"/>
                        </a:spcAft>
                      </a:pPr>
                      <a:r>
                        <a:rPr lang="en-US" sz="1600" dirty="0">
                          <a:effectLst/>
                        </a:rPr>
                        <a:t>LR test: statistic</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dirty="0">
                          <a:effectLst/>
                        </a:rPr>
                        <a:t>70.3</a:t>
                      </a:r>
                      <a:r>
                        <a:rPr lang="en-US" sz="1600" baseline="30000" dirty="0">
                          <a:effectLst/>
                        </a:rPr>
                        <a: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66.82</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80.8</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a:effectLst/>
                        </a:rPr>
                        <a:t>157.9</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c>
                  <a:txBody>
                    <a:bodyPr/>
                    <a:lstStyle/>
                    <a:p>
                      <a:pPr marL="0" marR="0">
                        <a:lnSpc>
                          <a:spcPct val="107000"/>
                        </a:lnSpc>
                        <a:spcBef>
                          <a:spcPts val="0"/>
                        </a:spcBef>
                        <a:spcAft>
                          <a:spcPts val="0"/>
                        </a:spcAft>
                      </a:pPr>
                      <a:r>
                        <a:rPr lang="en-US" sz="1600" dirty="0">
                          <a:effectLst/>
                        </a:rPr>
                        <a:t>83.4</a:t>
                      </a:r>
                      <a:r>
                        <a:rPr lang="en-US" sz="1600" baseline="30000" dirty="0">
                          <a:effectLst/>
                        </a:rPr>
                        <a: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10890" marR="130682" marT="10740" marB="10740" anchor="ctr"/>
                </a:tc>
              </a:tr>
            </a:tbl>
          </a:graphicData>
        </a:graphic>
      </p:graphicFrame>
      <p:sp>
        <p:nvSpPr>
          <p:cNvPr id="2" name="Title 1"/>
          <p:cNvSpPr>
            <a:spLocks noGrp="1"/>
          </p:cNvSpPr>
          <p:nvPr>
            <p:ph type="title" idx="4294967295"/>
          </p:nvPr>
        </p:nvSpPr>
        <p:spPr>
          <a:xfrm>
            <a:off x="415636" y="477231"/>
            <a:ext cx="11029950" cy="1014413"/>
          </a:xfrm>
        </p:spPr>
        <p:txBody>
          <a:bodyPr/>
          <a:lstStyle/>
          <a:p>
            <a:r>
              <a:rPr lang="fr-CH" dirty="0" smtClean="0">
                <a:solidFill>
                  <a:schemeClr val="accent3">
                    <a:lumMod val="50000"/>
                  </a:schemeClr>
                </a:solidFill>
              </a:rPr>
              <a:t>Spatial </a:t>
            </a:r>
            <a:r>
              <a:rPr lang="fr-CH" dirty="0" err="1" smtClean="0">
                <a:solidFill>
                  <a:schemeClr val="accent3">
                    <a:lumMod val="50000"/>
                  </a:schemeClr>
                </a:solidFill>
              </a:rPr>
              <a:t>Effects</a:t>
            </a:r>
            <a:r>
              <a:rPr lang="fr-CH" dirty="0" smtClean="0">
                <a:solidFill>
                  <a:schemeClr val="accent3">
                    <a:lumMod val="50000"/>
                  </a:schemeClr>
                </a:solidFill>
              </a:rPr>
              <a:t> </a:t>
            </a:r>
            <a:r>
              <a:rPr lang="fr-CH" dirty="0" err="1" smtClean="0">
                <a:solidFill>
                  <a:schemeClr val="accent3">
                    <a:lumMod val="50000"/>
                  </a:schemeClr>
                </a:solidFill>
              </a:rPr>
              <a:t>Varying</a:t>
            </a:r>
            <a:r>
              <a:rPr lang="fr-CH" dirty="0" smtClean="0">
                <a:solidFill>
                  <a:schemeClr val="accent3">
                    <a:lumMod val="50000"/>
                  </a:schemeClr>
                </a:solidFill>
              </a:rPr>
              <a:t> </a:t>
            </a:r>
            <a:r>
              <a:rPr lang="fr-CH" dirty="0" err="1" smtClean="0">
                <a:solidFill>
                  <a:schemeClr val="accent3">
                    <a:lumMod val="50000"/>
                  </a:schemeClr>
                </a:solidFill>
              </a:rPr>
              <a:t>with</a:t>
            </a:r>
            <a:r>
              <a:rPr lang="fr-CH" dirty="0" smtClean="0">
                <a:solidFill>
                  <a:schemeClr val="accent3">
                    <a:lumMod val="50000"/>
                  </a:schemeClr>
                </a:solidFill>
              </a:rPr>
              <a:t> RATIONAL </a:t>
            </a:r>
            <a:r>
              <a:rPr lang="fr-CH" dirty="0" err="1" smtClean="0">
                <a:solidFill>
                  <a:schemeClr val="accent3">
                    <a:lumMod val="50000"/>
                  </a:schemeClr>
                </a:solidFill>
              </a:rPr>
              <a:t>Anxiety</a:t>
            </a:r>
            <a:endParaRPr lang="en-US" dirty="0">
              <a:solidFill>
                <a:schemeClr val="accent3">
                  <a:lumMod val="50000"/>
                </a:schemeClr>
              </a:solidFill>
            </a:endParaRPr>
          </a:p>
        </p:txBody>
      </p:sp>
      <mc:AlternateContent xmlns:mc="http://schemas.openxmlformats.org/markup-compatibility/2006" xmlns:a14="http://schemas.microsoft.com/office/drawing/2010/main">
        <mc:Choice Requires="a14">
          <p:sp>
            <p:nvSpPr>
              <p:cNvPr id="3" name="Rectangle 2"/>
              <p:cNvSpPr/>
              <p:nvPr/>
            </p:nvSpPr>
            <p:spPr>
              <a:xfrm>
                <a:off x="415636" y="5602194"/>
                <a:ext cx="11029950" cy="707886"/>
              </a:xfrm>
              <a:prstGeom prst="rect">
                <a:avLst/>
              </a:prstGeom>
            </p:spPr>
            <p:txBody>
              <a:bodyPr wrap="square">
                <a:spAutoFit/>
              </a:bodyPr>
              <a:lstStyle/>
              <a:p>
                <a:r>
                  <a:rPr lang="fr-CH" sz="2000" dirty="0">
                    <a:solidFill>
                      <a:srgbClr val="006272"/>
                    </a:solidFill>
                  </a:rPr>
                  <a:t>Hypothesis 1</a:t>
                </a:r>
                <a:r>
                  <a:rPr lang="fr-CH" sz="2000" dirty="0"/>
                  <a:t>: </a:t>
                </a:r>
                <a14:m>
                  <m:oMath xmlns:m="http://schemas.openxmlformats.org/officeDocument/2006/math">
                    <m:r>
                      <a:rPr lang="fr-CH" sz="2000" i="1">
                        <a:latin typeface="Cambria Math" panose="02040503050406030204" pitchFamily="18" charset="0"/>
                        <a:ea typeface="Cambria Math" panose="02040503050406030204" pitchFamily="18" charset="0"/>
                      </a:rPr>
                      <m:t>𝜑</m:t>
                    </m:r>
                  </m:oMath>
                </a14:m>
                <a:r>
                  <a:rPr lang="fr-CH" sz="2000" dirty="0"/>
                  <a:t> must </a:t>
                </a:r>
                <a:r>
                  <a:rPr lang="fr-CH" sz="2000" dirty="0" err="1"/>
                  <a:t>be</a:t>
                </a:r>
                <a:r>
                  <a:rPr lang="fr-CH" sz="2000" dirty="0"/>
                  <a:t> </a:t>
                </a:r>
                <a:r>
                  <a:rPr lang="fr-CH" sz="2000" dirty="0" err="1"/>
                  <a:t>associated</a:t>
                </a:r>
                <a:r>
                  <a:rPr lang="fr-CH" sz="2000" dirty="0"/>
                  <a:t> </a:t>
                </a:r>
                <a:r>
                  <a:rPr lang="fr-CH" sz="2000" dirty="0" err="1"/>
                  <a:t>with</a:t>
                </a:r>
                <a:r>
                  <a:rPr lang="fr-CH" sz="2000" dirty="0"/>
                  <a:t> the observable component </a:t>
                </a:r>
                <a14:m>
                  <m:oMath xmlns:m="http://schemas.openxmlformats.org/officeDocument/2006/math">
                    <m:r>
                      <m:rPr>
                        <m:sty m:val="p"/>
                      </m:rPr>
                      <a:rPr lang="el-GR" sz="2000" i="1" spc="600">
                        <a:solidFill>
                          <a:schemeClr val="accent3">
                            <a:lumMod val="60000"/>
                            <a:lumOff val="40000"/>
                          </a:schemeClr>
                        </a:solidFill>
                        <a:latin typeface="Cambria Math" panose="02040503050406030204" pitchFamily="18" charset="0"/>
                      </a:rPr>
                      <m:t>ρ</m:t>
                    </m:r>
                  </m:oMath>
                </a14:m>
                <a:r>
                  <a:rPr lang="fr-CH" sz="2000" dirty="0"/>
                  <a:t> (Spatial </a:t>
                </a:r>
                <a:r>
                  <a:rPr lang="fr-CH" sz="2000" dirty="0" err="1"/>
                  <a:t>autoregression</a:t>
                </a:r>
                <a:r>
                  <a:rPr lang="fr-CH" sz="2000" dirty="0"/>
                  <a:t>)</a:t>
                </a:r>
              </a:p>
              <a:p>
                <a:pPr marL="0" lvl="1" indent="0">
                  <a:buNone/>
                </a:pPr>
                <a:r>
                  <a:rPr lang="fr-CH" sz="2000" dirty="0" err="1" smtClean="0">
                    <a:solidFill>
                      <a:srgbClr val="006272"/>
                    </a:solidFill>
                  </a:rPr>
                  <a:t>Hypothesis</a:t>
                </a:r>
                <a:r>
                  <a:rPr lang="fr-CH" sz="2000" dirty="0" smtClean="0">
                    <a:solidFill>
                      <a:srgbClr val="006272"/>
                    </a:solidFill>
                  </a:rPr>
                  <a:t> </a:t>
                </a:r>
                <a:r>
                  <a:rPr lang="fr-CH" sz="2000" dirty="0">
                    <a:solidFill>
                      <a:srgbClr val="006272"/>
                    </a:solidFill>
                  </a:rPr>
                  <a:t>2</a:t>
                </a:r>
                <a:r>
                  <a:rPr lang="fr-CH" sz="2000" dirty="0"/>
                  <a:t>: </a:t>
                </a:r>
                <a14:m>
                  <m:oMath xmlns:m="http://schemas.openxmlformats.org/officeDocument/2006/math">
                    <m:r>
                      <a:rPr lang="fr-CH" sz="2000" i="1">
                        <a:latin typeface="Cambria Math" panose="02040503050406030204" pitchFamily="18" charset="0"/>
                        <a:ea typeface="Cambria Math" panose="02040503050406030204" pitchFamily="18" charset="0"/>
                      </a:rPr>
                      <m:t>𝜑</m:t>
                    </m:r>
                  </m:oMath>
                </a14:m>
                <a:r>
                  <a:rPr lang="fr-CH" sz="2000" dirty="0"/>
                  <a:t> must NOT </a:t>
                </a:r>
                <a:r>
                  <a:rPr lang="fr-CH" sz="2000" dirty="0" err="1"/>
                  <a:t>be</a:t>
                </a:r>
                <a:r>
                  <a:rPr lang="fr-CH" sz="2000" dirty="0"/>
                  <a:t> </a:t>
                </a:r>
                <a:r>
                  <a:rPr lang="fr-CH" sz="2000" dirty="0" err="1"/>
                  <a:t>associated</a:t>
                </a:r>
                <a:r>
                  <a:rPr lang="fr-CH" sz="2000" dirty="0"/>
                  <a:t> </a:t>
                </a:r>
                <a:r>
                  <a:rPr lang="fr-CH" sz="2000" dirty="0" err="1"/>
                  <a:t>with</a:t>
                </a:r>
                <a:r>
                  <a:rPr lang="fr-CH" sz="2000" dirty="0"/>
                  <a:t> the </a:t>
                </a:r>
                <a:r>
                  <a:rPr lang="fr-CH" sz="2000" dirty="0" smtClean="0"/>
                  <a:t>un-observable </a:t>
                </a:r>
                <a:r>
                  <a:rPr lang="fr-CH" sz="2000" dirty="0"/>
                  <a:t>component</a:t>
                </a:r>
                <a14:m>
                  <m:oMath xmlns:m="http://schemas.openxmlformats.org/officeDocument/2006/math">
                    <m:r>
                      <a:rPr lang="fr-CH" sz="2000" spc="600">
                        <a:solidFill>
                          <a:schemeClr val="accent3">
                            <a:lumMod val="60000"/>
                            <a:lumOff val="40000"/>
                          </a:schemeClr>
                        </a:solidFill>
                        <a:latin typeface="Cambria Math" panose="02040503050406030204" pitchFamily="18" charset="0"/>
                      </a:rPr>
                      <m:t> </m:t>
                    </m:r>
                    <m:r>
                      <a:rPr lang="en-US" sz="2000" i="1" spc="600">
                        <a:solidFill>
                          <a:schemeClr val="accent3">
                            <a:lumMod val="60000"/>
                            <a:lumOff val="40000"/>
                          </a:schemeClr>
                        </a:solidFill>
                        <a:latin typeface="Cambria Math" panose="02040503050406030204" pitchFamily="18" charset="0"/>
                      </a:rPr>
                      <m:t>𝜆</m:t>
                    </m:r>
                  </m:oMath>
                </a14:m>
                <a:r>
                  <a:rPr lang="fr-CH" sz="2000" dirty="0"/>
                  <a:t>(Spatial </a:t>
                </a:r>
                <a:r>
                  <a:rPr lang="fr-CH" sz="2000" dirty="0" err="1"/>
                  <a:t>error</a:t>
                </a:r>
                <a:r>
                  <a:rPr lang="fr-CH" sz="2000" dirty="0" smtClean="0"/>
                  <a:t>)</a:t>
                </a:r>
                <a:endParaRPr lang="fr-CH" sz="2000" dirty="0"/>
              </a:p>
            </p:txBody>
          </p:sp>
        </mc:Choice>
        <mc:Fallback xmlns="">
          <p:sp>
            <p:nvSpPr>
              <p:cNvPr id="3" name="Rectangle 2"/>
              <p:cNvSpPr>
                <a:spLocks noRot="1" noChangeAspect="1" noMove="1" noResize="1" noEditPoints="1" noAdjustHandles="1" noChangeArrowheads="1" noChangeShapeType="1" noTextEdit="1"/>
              </p:cNvSpPr>
              <p:nvPr/>
            </p:nvSpPr>
            <p:spPr>
              <a:xfrm>
                <a:off x="415636" y="5602194"/>
                <a:ext cx="11029950" cy="707886"/>
              </a:xfrm>
              <a:prstGeom prst="rect">
                <a:avLst/>
              </a:prstGeom>
              <a:blipFill rotWithShape="0">
                <a:blip r:embed="rId2"/>
                <a:stretch>
                  <a:fillRect l="-552" t="-5172" b="-14655"/>
                </a:stretch>
              </a:blipFill>
            </p:spPr>
            <p:txBody>
              <a:bodyPr/>
              <a:lstStyle/>
              <a:p>
                <a:r>
                  <a:rPr lang="en-US">
                    <a:noFill/>
                  </a:rPr>
                  <a:t> </a:t>
                </a:r>
              </a:p>
            </p:txBody>
          </p:sp>
        </mc:Fallback>
      </mc:AlternateContent>
    </p:spTree>
    <p:extLst>
      <p:ext uri="{BB962C8B-B14F-4D97-AF65-F5344CB8AC3E}">
        <p14:creationId xmlns:p14="http://schemas.microsoft.com/office/powerpoint/2010/main" val="27784802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CF88C-AC39-5742-933A-9F64C41D075D}" type="slidenum">
              <a:rPr lang="fr-FR" smtClean="0"/>
              <a:pPr/>
              <a:t>30</a:t>
            </a:fld>
            <a:endParaRPr lang="fr-FR" dirty="0"/>
          </a:p>
        </p:txBody>
      </p:sp>
      <p:graphicFrame>
        <p:nvGraphicFramePr>
          <p:cNvPr id="7" name="Content Placeholder 3"/>
          <p:cNvGraphicFramePr>
            <a:graphicFrameLocks noGrp="1"/>
          </p:cNvGraphicFramePr>
          <p:nvPr>
            <p:ph idx="4294967295"/>
            <p:extLst>
              <p:ext uri="{D42A27DB-BD31-4B8C-83A1-F6EECF244321}">
                <p14:modId xmlns:p14="http://schemas.microsoft.com/office/powerpoint/2010/main" val="1982941521"/>
              </p:ext>
            </p:extLst>
          </p:nvPr>
        </p:nvGraphicFramePr>
        <p:xfrm>
          <a:off x="399011" y="1898592"/>
          <a:ext cx="11030182" cy="3106593"/>
        </p:xfrm>
        <a:graphic>
          <a:graphicData uri="http://schemas.openxmlformats.org/drawingml/2006/table">
            <a:tbl>
              <a:tblPr firstRow="1" firstCol="1" bandRow="1">
                <a:tableStyleId>{0660B408-B3CF-4A94-85FC-2B1E0A45F4A2}</a:tableStyleId>
              </a:tblPr>
              <a:tblGrid>
                <a:gridCol w="3018265"/>
                <a:gridCol w="1552903"/>
                <a:gridCol w="1781273"/>
                <a:gridCol w="1568129"/>
                <a:gridCol w="1674701"/>
                <a:gridCol w="1434911"/>
              </a:tblGrid>
              <a:tr h="301685">
                <a:tc>
                  <a:txBody>
                    <a:bodyPr/>
                    <a:lstStyle/>
                    <a:p>
                      <a:pPr marL="0" marR="0" algn="ctr" fontAlgn="base">
                        <a:lnSpc>
                          <a:spcPct val="107000"/>
                        </a:lnSpc>
                        <a:spcBef>
                          <a:spcPts val="36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gridSpan="5">
                  <a:txBody>
                    <a:bodyPr/>
                    <a:lstStyle/>
                    <a:p>
                      <a:pPr marL="0" marR="0" algn="ctr">
                        <a:lnSpc>
                          <a:spcPct val="107000"/>
                        </a:lnSpc>
                        <a:spcBef>
                          <a:spcPts val="0"/>
                        </a:spcBef>
                        <a:spcAft>
                          <a:spcPts val="0"/>
                        </a:spcAft>
                      </a:pPr>
                      <a:r>
                        <a:rPr lang="en-US" sz="1600" dirty="0">
                          <a:effectLst/>
                        </a:rPr>
                        <a:t>Irrational Sentiment in Hotel Investors</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1685">
                <a:tc>
                  <a:txBody>
                    <a:bodyPr/>
                    <a:lstStyle/>
                    <a:p>
                      <a:pPr>
                        <a:lnSpc>
                          <a:spcPct val="107000"/>
                        </a:lnSpc>
                      </a:pPr>
                      <a:endParaRPr lang="en-US" sz="1600">
                        <a:effectLst/>
                        <a:latin typeface="Calibri" panose="020F0502020204030204" pitchFamily="34" charset="0"/>
                      </a:endParaRPr>
                    </a:p>
                  </a:txBody>
                  <a:tcPr marL="4982" marR="59778" marT="4900" marB="4900" anchor="ctr"/>
                </a:tc>
                <a:tc>
                  <a:txBody>
                    <a:bodyPr/>
                    <a:lstStyle/>
                    <a:p>
                      <a:pPr marL="0" marR="0">
                        <a:lnSpc>
                          <a:spcPct val="107000"/>
                        </a:lnSpc>
                        <a:spcBef>
                          <a:spcPts val="0"/>
                        </a:spcBef>
                        <a:spcAft>
                          <a:spcPts val="0"/>
                        </a:spcAft>
                      </a:pPr>
                      <a:r>
                        <a:rPr lang="en-US" sz="1600">
                          <a:effectLst/>
                        </a:rPr>
                        <a:t>low</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Low-mid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middle</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Mid-high</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high</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r>
              <a:tr h="420744">
                <a:tc>
                  <a:txBody>
                    <a:bodyPr/>
                    <a:lstStyle/>
                    <a:p>
                      <a:pPr marL="0" marR="0">
                        <a:lnSpc>
                          <a:spcPct val="107000"/>
                        </a:lnSpc>
                        <a:spcBef>
                          <a:spcPts val="0"/>
                        </a:spcBef>
                        <a:spcAft>
                          <a:spcPts val="0"/>
                        </a:spcAft>
                      </a:pPr>
                      <a:r>
                        <a:rPr lang="en-US" sz="1600" dirty="0">
                          <a:effectLst/>
                        </a:rPr>
                        <a:t>(Intercept)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8.2436</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10.0123</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12.8370</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11.0606</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11.1680</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r>
              <a:tr h="335936">
                <a:tc>
                  <a:txBody>
                    <a:bodyPr/>
                    <a:lstStyle/>
                    <a:p>
                      <a:pPr marL="0" marR="0" algn="ctr">
                        <a:lnSpc>
                          <a:spcPct val="107000"/>
                        </a:lnSpc>
                        <a:spcBef>
                          <a:spcPts val="0"/>
                        </a:spcBef>
                        <a:spcAft>
                          <a:spcPts val="0"/>
                        </a:spcAft>
                      </a:pPr>
                      <a:r>
                        <a:rPr lang="en-US" sz="2000" dirty="0">
                          <a:solidFill>
                            <a:schemeClr val="bg1"/>
                          </a:solidFill>
                          <a:effectLst/>
                        </a:rPr>
                        <a:t>ρ</a:t>
                      </a:r>
                      <a:endParaRPr lang="en-US" sz="20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solidFill>
                      <a:srgbClr val="006272"/>
                    </a:solidFill>
                  </a:tcPr>
                </a:tc>
                <a:tc>
                  <a:txBody>
                    <a:bodyPr/>
                    <a:lstStyle/>
                    <a:p>
                      <a:pPr marL="0" marR="0">
                        <a:lnSpc>
                          <a:spcPct val="107000"/>
                        </a:lnSpc>
                        <a:spcBef>
                          <a:spcPts val="0"/>
                        </a:spcBef>
                        <a:spcAft>
                          <a:spcPts val="0"/>
                        </a:spcAft>
                      </a:pPr>
                      <a:r>
                        <a:rPr lang="en-US" sz="2000">
                          <a:solidFill>
                            <a:schemeClr val="bg1"/>
                          </a:solidFill>
                          <a:effectLst/>
                        </a:rPr>
                        <a:t>0.2233</a:t>
                      </a:r>
                      <a:r>
                        <a:rPr lang="en-US" sz="2000" baseline="30000">
                          <a:solidFill>
                            <a:schemeClr val="bg1"/>
                          </a:solidFill>
                          <a:effectLst/>
                        </a:rPr>
                        <a:t>***</a:t>
                      </a:r>
                      <a:endParaRPr lang="en-US" sz="20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solidFill>
                      <a:srgbClr val="006272"/>
                    </a:solidFill>
                  </a:tcPr>
                </a:tc>
                <a:tc>
                  <a:txBody>
                    <a:bodyPr/>
                    <a:lstStyle/>
                    <a:p>
                      <a:pPr marL="0" marR="0">
                        <a:lnSpc>
                          <a:spcPct val="107000"/>
                        </a:lnSpc>
                        <a:spcBef>
                          <a:spcPts val="0"/>
                        </a:spcBef>
                        <a:spcAft>
                          <a:spcPts val="0"/>
                        </a:spcAft>
                      </a:pPr>
                      <a:r>
                        <a:rPr lang="en-US" sz="2000">
                          <a:solidFill>
                            <a:schemeClr val="bg1"/>
                          </a:solidFill>
                          <a:effectLst/>
                        </a:rPr>
                        <a:t>0.0977</a:t>
                      </a:r>
                      <a:r>
                        <a:rPr lang="en-US" sz="2000" baseline="30000">
                          <a:solidFill>
                            <a:schemeClr val="bg1"/>
                          </a:solidFill>
                          <a:effectLst/>
                        </a:rPr>
                        <a:t>*</a:t>
                      </a:r>
                      <a:endParaRPr lang="en-US" sz="20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solidFill>
                      <a:srgbClr val="006272"/>
                    </a:solidFill>
                  </a:tcPr>
                </a:tc>
                <a:tc>
                  <a:txBody>
                    <a:bodyPr/>
                    <a:lstStyle/>
                    <a:p>
                      <a:pPr marL="0" marR="0">
                        <a:lnSpc>
                          <a:spcPct val="107000"/>
                        </a:lnSpc>
                        <a:spcBef>
                          <a:spcPts val="0"/>
                        </a:spcBef>
                        <a:spcAft>
                          <a:spcPts val="0"/>
                        </a:spcAft>
                      </a:pPr>
                      <a:r>
                        <a:rPr lang="en-US" sz="2000">
                          <a:solidFill>
                            <a:schemeClr val="bg1"/>
                          </a:solidFill>
                          <a:effectLst/>
                        </a:rPr>
                        <a:t>0.1837</a:t>
                      </a:r>
                      <a:r>
                        <a:rPr lang="en-US" sz="2000" baseline="30000">
                          <a:solidFill>
                            <a:schemeClr val="bg1"/>
                          </a:solidFill>
                          <a:effectLst/>
                        </a:rPr>
                        <a:t>***</a:t>
                      </a:r>
                      <a:endParaRPr lang="en-US" sz="20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solidFill>
                      <a:srgbClr val="006272"/>
                    </a:solidFill>
                  </a:tcPr>
                </a:tc>
                <a:tc>
                  <a:txBody>
                    <a:bodyPr/>
                    <a:lstStyle/>
                    <a:p>
                      <a:pPr marL="0" marR="0">
                        <a:lnSpc>
                          <a:spcPct val="107000"/>
                        </a:lnSpc>
                        <a:spcBef>
                          <a:spcPts val="0"/>
                        </a:spcBef>
                        <a:spcAft>
                          <a:spcPts val="0"/>
                        </a:spcAft>
                      </a:pPr>
                      <a:r>
                        <a:rPr lang="en-US" sz="2000">
                          <a:solidFill>
                            <a:schemeClr val="bg1"/>
                          </a:solidFill>
                          <a:effectLst/>
                        </a:rPr>
                        <a:t>0.0846</a:t>
                      </a:r>
                      <a:r>
                        <a:rPr lang="en-US" sz="2000" baseline="30000">
                          <a:solidFill>
                            <a:schemeClr val="bg1"/>
                          </a:solidFill>
                          <a:effectLst/>
                        </a:rPr>
                        <a:t>*</a:t>
                      </a:r>
                      <a:endParaRPr lang="en-US" sz="20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solidFill>
                      <a:srgbClr val="006272"/>
                    </a:solidFill>
                  </a:tcPr>
                </a:tc>
                <a:tc>
                  <a:txBody>
                    <a:bodyPr/>
                    <a:lstStyle/>
                    <a:p>
                      <a:pPr marL="0" marR="0">
                        <a:lnSpc>
                          <a:spcPct val="107000"/>
                        </a:lnSpc>
                        <a:spcBef>
                          <a:spcPts val="0"/>
                        </a:spcBef>
                        <a:spcAft>
                          <a:spcPts val="0"/>
                        </a:spcAft>
                      </a:pPr>
                      <a:r>
                        <a:rPr lang="en-US" sz="2000">
                          <a:solidFill>
                            <a:schemeClr val="bg1"/>
                          </a:solidFill>
                          <a:effectLst/>
                        </a:rPr>
                        <a:t>0.0792</a:t>
                      </a:r>
                      <a:r>
                        <a:rPr lang="en-US" sz="2000" baseline="30000">
                          <a:solidFill>
                            <a:schemeClr val="bg1"/>
                          </a:solidFill>
                          <a:effectLst/>
                        </a:rPr>
                        <a:t>*</a:t>
                      </a:r>
                      <a:endParaRPr lang="en-US" sz="20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solidFill>
                      <a:srgbClr val="006272"/>
                    </a:solidFill>
                  </a:tcPr>
                </a:tc>
              </a:tr>
              <a:tr h="420744">
                <a:tc>
                  <a:txBody>
                    <a:bodyPr/>
                    <a:lstStyle/>
                    <a:p>
                      <a:pPr marL="0" marR="0" algn="ctr">
                        <a:lnSpc>
                          <a:spcPct val="107000"/>
                        </a:lnSpc>
                        <a:spcBef>
                          <a:spcPts val="0"/>
                        </a:spcBef>
                        <a:spcAft>
                          <a:spcPts val="0"/>
                        </a:spcAft>
                      </a:pPr>
                      <a:r>
                        <a:rPr lang="en-US" sz="2000" dirty="0">
                          <a:solidFill>
                            <a:schemeClr val="bg1"/>
                          </a:solidFill>
                          <a:effectLst/>
                        </a:rPr>
                        <a:t>λ</a:t>
                      </a:r>
                      <a:endParaRPr lang="en-US" sz="20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solidFill>
                      <a:srgbClr val="006272"/>
                    </a:solidFill>
                  </a:tcPr>
                </a:tc>
                <a:tc>
                  <a:txBody>
                    <a:bodyPr/>
                    <a:lstStyle/>
                    <a:p>
                      <a:pPr marL="0" marR="0">
                        <a:lnSpc>
                          <a:spcPct val="107000"/>
                        </a:lnSpc>
                        <a:spcBef>
                          <a:spcPts val="0"/>
                        </a:spcBef>
                        <a:spcAft>
                          <a:spcPts val="0"/>
                        </a:spcAft>
                      </a:pPr>
                      <a:r>
                        <a:rPr lang="en-US" sz="1600">
                          <a:solidFill>
                            <a:schemeClr val="bg1"/>
                          </a:solidFill>
                          <a:effectLst/>
                        </a:rPr>
                        <a:t>0.4069</a:t>
                      </a:r>
                      <a:r>
                        <a:rPr lang="en-US" sz="1600" baseline="30000">
                          <a:solidFill>
                            <a:schemeClr val="bg1"/>
                          </a:solidFill>
                          <a:effectLst/>
                        </a:rPr>
                        <a:t>***</a:t>
                      </a:r>
                      <a:endParaRPr lang="en-US" sz="16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solidFill>
                      <a:srgbClr val="006272"/>
                    </a:solidFill>
                  </a:tcPr>
                </a:tc>
                <a:tc>
                  <a:txBody>
                    <a:bodyPr/>
                    <a:lstStyle/>
                    <a:p>
                      <a:pPr marL="0" marR="0">
                        <a:lnSpc>
                          <a:spcPct val="107000"/>
                        </a:lnSpc>
                        <a:spcBef>
                          <a:spcPts val="0"/>
                        </a:spcBef>
                        <a:spcAft>
                          <a:spcPts val="0"/>
                        </a:spcAft>
                      </a:pPr>
                      <a:r>
                        <a:rPr lang="en-US" sz="1600">
                          <a:solidFill>
                            <a:schemeClr val="bg1"/>
                          </a:solidFill>
                          <a:effectLst/>
                        </a:rPr>
                        <a:t>0.4408</a:t>
                      </a:r>
                      <a:r>
                        <a:rPr lang="en-US" sz="1600" baseline="30000">
                          <a:solidFill>
                            <a:schemeClr val="bg1"/>
                          </a:solidFill>
                          <a:effectLst/>
                        </a:rPr>
                        <a:t>***</a:t>
                      </a:r>
                      <a:endParaRPr lang="en-US" sz="16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solidFill>
                      <a:srgbClr val="006272"/>
                    </a:solidFill>
                  </a:tcPr>
                </a:tc>
                <a:tc>
                  <a:txBody>
                    <a:bodyPr/>
                    <a:lstStyle/>
                    <a:p>
                      <a:pPr marL="0" marR="0">
                        <a:lnSpc>
                          <a:spcPct val="107000"/>
                        </a:lnSpc>
                        <a:spcBef>
                          <a:spcPts val="0"/>
                        </a:spcBef>
                        <a:spcAft>
                          <a:spcPts val="0"/>
                        </a:spcAft>
                      </a:pPr>
                      <a:r>
                        <a:rPr lang="en-US" sz="1600" dirty="0">
                          <a:solidFill>
                            <a:schemeClr val="bg1"/>
                          </a:solidFill>
                          <a:effectLst/>
                        </a:rPr>
                        <a:t>0.2596</a:t>
                      </a:r>
                      <a:r>
                        <a:rPr lang="en-US" sz="1600" baseline="30000" dirty="0">
                          <a:solidFill>
                            <a:schemeClr val="bg1"/>
                          </a:solidFill>
                          <a:effectLst/>
                        </a:rPr>
                        <a:t>***</a:t>
                      </a:r>
                      <a:endParaRPr lang="en-US"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solidFill>
                      <a:srgbClr val="006272"/>
                    </a:solidFill>
                  </a:tcPr>
                </a:tc>
                <a:tc>
                  <a:txBody>
                    <a:bodyPr/>
                    <a:lstStyle/>
                    <a:p>
                      <a:pPr marL="0" marR="0">
                        <a:lnSpc>
                          <a:spcPct val="107000"/>
                        </a:lnSpc>
                        <a:spcBef>
                          <a:spcPts val="0"/>
                        </a:spcBef>
                        <a:spcAft>
                          <a:spcPts val="0"/>
                        </a:spcAft>
                      </a:pPr>
                      <a:r>
                        <a:rPr lang="en-US" sz="1600">
                          <a:solidFill>
                            <a:schemeClr val="bg1"/>
                          </a:solidFill>
                          <a:effectLst/>
                        </a:rPr>
                        <a:t>0.4519</a:t>
                      </a:r>
                      <a:r>
                        <a:rPr lang="en-US" sz="1600" baseline="30000">
                          <a:solidFill>
                            <a:schemeClr val="bg1"/>
                          </a:solidFill>
                          <a:effectLst/>
                        </a:rPr>
                        <a:t>***</a:t>
                      </a:r>
                      <a:endParaRPr lang="en-US" sz="160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solidFill>
                      <a:srgbClr val="006272"/>
                    </a:solidFill>
                  </a:tcPr>
                </a:tc>
                <a:tc>
                  <a:txBody>
                    <a:bodyPr/>
                    <a:lstStyle/>
                    <a:p>
                      <a:pPr marL="0" marR="0">
                        <a:lnSpc>
                          <a:spcPct val="107000"/>
                        </a:lnSpc>
                        <a:spcBef>
                          <a:spcPts val="0"/>
                        </a:spcBef>
                        <a:spcAft>
                          <a:spcPts val="0"/>
                        </a:spcAft>
                      </a:pPr>
                      <a:r>
                        <a:rPr lang="en-US" sz="1600" dirty="0">
                          <a:solidFill>
                            <a:schemeClr val="bg1"/>
                          </a:solidFill>
                          <a:effectLst/>
                        </a:rPr>
                        <a:t>0.4518</a:t>
                      </a:r>
                      <a:r>
                        <a:rPr lang="en-US" sz="1600" baseline="30000" dirty="0">
                          <a:solidFill>
                            <a:schemeClr val="bg1"/>
                          </a:solidFill>
                          <a:effectLst/>
                        </a:rPr>
                        <a:t>***</a:t>
                      </a:r>
                      <a:endParaRPr lang="en-US"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solidFill>
                      <a:srgbClr val="006272"/>
                    </a:solidFill>
                  </a:tcPr>
                </a:tc>
              </a:tr>
              <a:tr h="420744">
                <a:tc>
                  <a:txBody>
                    <a:bodyPr/>
                    <a:lstStyle/>
                    <a:p>
                      <a:pPr marL="0" marR="0">
                        <a:lnSpc>
                          <a:spcPct val="107000"/>
                        </a:lnSpc>
                        <a:spcBef>
                          <a:spcPts val="0"/>
                        </a:spcBef>
                        <a:spcAft>
                          <a:spcPts val="0"/>
                        </a:spcAft>
                      </a:pPr>
                      <a:r>
                        <a:rPr lang="en-US" sz="1600" dirty="0">
                          <a:effectLst/>
                        </a:rPr>
                        <a:t>Other hedonic variables</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982" marR="4982" marT="4900" marB="4900" anchor="ctr"/>
                </a:tc>
                <a:tc>
                  <a:txBody>
                    <a:bodyPr/>
                    <a:lstStyle/>
                    <a:p>
                      <a:pPr marL="0" marR="0">
                        <a:lnSpc>
                          <a:spcPct val="107000"/>
                        </a:lnSpc>
                        <a:spcBef>
                          <a:spcPts val="0"/>
                        </a:spcBef>
                        <a:spcAft>
                          <a:spcPts val="800"/>
                        </a:spcAft>
                      </a:pPr>
                      <a:r>
                        <a:rPr lang="en-US" sz="1600">
                          <a:effectLst/>
                        </a:rPr>
                        <a:t>Included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4982" marT="4900" marB="4900"/>
                </a:tc>
                <a:tc>
                  <a:txBody>
                    <a:bodyPr/>
                    <a:lstStyle/>
                    <a:p>
                      <a:pPr marL="0" marR="0">
                        <a:lnSpc>
                          <a:spcPct val="107000"/>
                        </a:lnSpc>
                        <a:spcBef>
                          <a:spcPts val="0"/>
                        </a:spcBef>
                        <a:spcAft>
                          <a:spcPts val="800"/>
                        </a:spcAft>
                      </a:pPr>
                      <a:r>
                        <a:rPr lang="en-US" sz="1600">
                          <a:effectLst/>
                        </a:rPr>
                        <a:t>Included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4982" marT="4900" marB="4900"/>
                </a:tc>
                <a:tc>
                  <a:txBody>
                    <a:bodyPr/>
                    <a:lstStyle/>
                    <a:p>
                      <a:pPr marL="0" marR="0">
                        <a:lnSpc>
                          <a:spcPct val="107000"/>
                        </a:lnSpc>
                        <a:spcBef>
                          <a:spcPts val="0"/>
                        </a:spcBef>
                        <a:spcAft>
                          <a:spcPts val="800"/>
                        </a:spcAft>
                      </a:pPr>
                      <a:r>
                        <a:rPr lang="en-US" sz="1600">
                          <a:effectLst/>
                        </a:rPr>
                        <a:t>Included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4982" marT="4900" marB="4900"/>
                </a:tc>
                <a:tc>
                  <a:txBody>
                    <a:bodyPr/>
                    <a:lstStyle/>
                    <a:p>
                      <a:pPr marL="0" marR="0">
                        <a:lnSpc>
                          <a:spcPct val="107000"/>
                        </a:lnSpc>
                        <a:spcBef>
                          <a:spcPts val="0"/>
                        </a:spcBef>
                        <a:spcAft>
                          <a:spcPts val="800"/>
                        </a:spcAft>
                      </a:pPr>
                      <a:r>
                        <a:rPr lang="en-US" sz="1600">
                          <a:effectLst/>
                        </a:rPr>
                        <a:t>Included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4982" marT="4900" marB="4900"/>
                </a:tc>
                <a:tc>
                  <a:txBody>
                    <a:bodyPr/>
                    <a:lstStyle/>
                    <a:p>
                      <a:pPr marL="0" marR="0">
                        <a:lnSpc>
                          <a:spcPct val="107000"/>
                        </a:lnSpc>
                        <a:spcBef>
                          <a:spcPts val="0"/>
                        </a:spcBef>
                        <a:spcAft>
                          <a:spcPts val="800"/>
                        </a:spcAft>
                      </a:pPr>
                      <a:r>
                        <a:rPr lang="en-US" sz="1600">
                          <a:effectLst/>
                        </a:rPr>
                        <a:t>Included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4982" marT="4900" marB="4900"/>
                </a:tc>
              </a:tr>
              <a:tr h="301685">
                <a:tc>
                  <a:txBody>
                    <a:bodyPr/>
                    <a:lstStyle/>
                    <a:p>
                      <a:pPr marL="0" marR="0">
                        <a:lnSpc>
                          <a:spcPct val="107000"/>
                        </a:lnSpc>
                        <a:spcBef>
                          <a:spcPts val="0"/>
                        </a:spcBef>
                        <a:spcAft>
                          <a:spcPts val="0"/>
                        </a:spcAft>
                      </a:pPr>
                      <a:r>
                        <a:rPr lang="en-US" sz="1600" dirty="0">
                          <a:effectLst/>
                        </a:rPr>
                        <a:t>Num. obs.</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982" marR="4982" marT="4900" marB="4900" anchor="ctr"/>
                </a:tc>
                <a:tc>
                  <a:txBody>
                    <a:bodyPr/>
                    <a:lstStyle/>
                    <a:p>
                      <a:pPr marL="0" marR="0">
                        <a:lnSpc>
                          <a:spcPct val="107000"/>
                        </a:lnSpc>
                        <a:spcBef>
                          <a:spcPts val="0"/>
                        </a:spcBef>
                        <a:spcAft>
                          <a:spcPts val="0"/>
                        </a:spcAft>
                      </a:pPr>
                      <a:r>
                        <a:rPr lang="en-US" sz="1600">
                          <a:effectLst/>
                        </a:rPr>
                        <a:t>1265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4982" marT="4900" marB="4900" anchor="ctr"/>
                </a:tc>
                <a:tc>
                  <a:txBody>
                    <a:bodyPr/>
                    <a:lstStyle/>
                    <a:p>
                      <a:pPr marL="0" marR="0">
                        <a:lnSpc>
                          <a:spcPct val="107000"/>
                        </a:lnSpc>
                        <a:spcBef>
                          <a:spcPts val="0"/>
                        </a:spcBef>
                        <a:spcAft>
                          <a:spcPts val="0"/>
                        </a:spcAft>
                      </a:pPr>
                      <a:r>
                        <a:rPr lang="en-US" sz="1600">
                          <a:effectLst/>
                        </a:rPr>
                        <a:t>1075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4982" marT="4900" marB="4900" anchor="ctr"/>
                </a:tc>
                <a:tc>
                  <a:txBody>
                    <a:bodyPr/>
                    <a:lstStyle/>
                    <a:p>
                      <a:pPr marL="0" marR="0">
                        <a:lnSpc>
                          <a:spcPct val="107000"/>
                        </a:lnSpc>
                        <a:spcBef>
                          <a:spcPts val="0"/>
                        </a:spcBef>
                        <a:spcAft>
                          <a:spcPts val="0"/>
                        </a:spcAft>
                      </a:pPr>
                      <a:r>
                        <a:rPr lang="en-US" sz="1600" dirty="0">
                          <a:effectLst/>
                        </a:rPr>
                        <a:t>1319</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982" marR="4982" marT="4900" marB="4900" anchor="ctr"/>
                </a:tc>
                <a:tc>
                  <a:txBody>
                    <a:bodyPr/>
                    <a:lstStyle/>
                    <a:p>
                      <a:pPr marL="0" marR="0">
                        <a:lnSpc>
                          <a:spcPct val="107000"/>
                        </a:lnSpc>
                        <a:spcBef>
                          <a:spcPts val="0"/>
                        </a:spcBef>
                        <a:spcAft>
                          <a:spcPts val="0"/>
                        </a:spcAft>
                      </a:pPr>
                      <a:r>
                        <a:rPr lang="en-US" sz="1600">
                          <a:effectLst/>
                        </a:rPr>
                        <a:t>1160</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4982" marT="4900" marB="4900" anchor="ctr"/>
                </a:tc>
                <a:tc>
                  <a:txBody>
                    <a:bodyPr/>
                    <a:lstStyle/>
                    <a:p>
                      <a:pPr marL="0" marR="0">
                        <a:lnSpc>
                          <a:spcPct val="107000"/>
                        </a:lnSpc>
                        <a:spcBef>
                          <a:spcPts val="0"/>
                        </a:spcBef>
                        <a:spcAft>
                          <a:spcPts val="0"/>
                        </a:spcAft>
                      </a:pPr>
                      <a:r>
                        <a:rPr lang="en-US" sz="1600">
                          <a:effectLst/>
                        </a:rPr>
                        <a:t>1026</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4982" marT="4900" marB="4900" anchor="ctr"/>
                </a:tc>
              </a:tr>
              <a:tr h="301685">
                <a:tc>
                  <a:txBody>
                    <a:bodyPr/>
                    <a:lstStyle/>
                    <a:p>
                      <a:pPr marL="0" marR="0">
                        <a:lnSpc>
                          <a:spcPct val="107000"/>
                        </a:lnSpc>
                        <a:spcBef>
                          <a:spcPts val="0"/>
                        </a:spcBef>
                        <a:spcAft>
                          <a:spcPts val="0"/>
                        </a:spcAft>
                      </a:pPr>
                      <a:r>
                        <a:rPr lang="en-US" sz="1600">
                          <a:effectLst/>
                        </a:rPr>
                        <a:t>Log Likelihood</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-1104.15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-1173.75</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-1296.92</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-1056.08</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-972.36</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r>
              <a:tr h="301685">
                <a:tc>
                  <a:txBody>
                    <a:bodyPr/>
                    <a:lstStyle/>
                    <a:p>
                      <a:pPr marL="0" marR="0">
                        <a:lnSpc>
                          <a:spcPct val="107000"/>
                        </a:lnSpc>
                        <a:spcBef>
                          <a:spcPts val="0"/>
                        </a:spcBef>
                        <a:spcAft>
                          <a:spcPts val="0"/>
                        </a:spcAft>
                      </a:pPr>
                      <a:r>
                        <a:rPr lang="en-US" sz="1600" dirty="0">
                          <a:effectLst/>
                        </a:rPr>
                        <a:t>LR test: statistic</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117.0</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48.4</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dirty="0">
                          <a:effectLst/>
                        </a:rPr>
                        <a:t>66.2</a:t>
                      </a:r>
                      <a:r>
                        <a:rPr lang="en-US" sz="1600" baseline="30000" dirty="0">
                          <a:effectLst/>
                        </a:rPr>
                        <a: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a:effectLst/>
                        </a:rPr>
                        <a:t>78.7</a:t>
                      </a:r>
                      <a:r>
                        <a:rPr lang="en-US" sz="1600" baseline="30000">
                          <a:effectLst/>
                        </a:rPr>
                        <a:t>***</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c>
                  <a:txBody>
                    <a:bodyPr/>
                    <a:lstStyle/>
                    <a:p>
                      <a:pPr marL="0" marR="0">
                        <a:lnSpc>
                          <a:spcPct val="107000"/>
                        </a:lnSpc>
                        <a:spcBef>
                          <a:spcPts val="0"/>
                        </a:spcBef>
                        <a:spcAft>
                          <a:spcPts val="0"/>
                        </a:spcAft>
                      </a:pPr>
                      <a:r>
                        <a:rPr lang="en-US" sz="1600" dirty="0">
                          <a:effectLst/>
                        </a:rPr>
                        <a:t>80.8</a:t>
                      </a:r>
                      <a:r>
                        <a:rPr lang="en-US" sz="1600" baseline="30000" dirty="0">
                          <a:effectLst/>
                        </a:rPr>
                        <a:t>***</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4982" marR="59778" marT="4900" marB="4900" anchor="ctr"/>
                </a:tc>
              </a:tr>
            </a:tbl>
          </a:graphicData>
        </a:graphic>
      </p:graphicFrame>
      <p:sp>
        <p:nvSpPr>
          <p:cNvPr id="2" name="Title 1"/>
          <p:cNvSpPr>
            <a:spLocks noGrp="1"/>
          </p:cNvSpPr>
          <p:nvPr>
            <p:ph type="title" idx="4294967295"/>
          </p:nvPr>
        </p:nvSpPr>
        <p:spPr>
          <a:xfrm>
            <a:off x="399011" y="419042"/>
            <a:ext cx="11029950" cy="1014413"/>
          </a:xfrm>
        </p:spPr>
        <p:txBody>
          <a:bodyPr/>
          <a:lstStyle/>
          <a:p>
            <a:r>
              <a:rPr lang="fr-CH" dirty="0" smtClean="0">
                <a:solidFill>
                  <a:schemeClr val="accent3">
                    <a:lumMod val="50000"/>
                  </a:schemeClr>
                </a:solidFill>
              </a:rPr>
              <a:t>Spatial </a:t>
            </a:r>
            <a:r>
              <a:rPr lang="fr-CH" dirty="0" err="1" smtClean="0">
                <a:solidFill>
                  <a:schemeClr val="accent3">
                    <a:lumMod val="50000"/>
                  </a:schemeClr>
                </a:solidFill>
              </a:rPr>
              <a:t>Effects</a:t>
            </a:r>
            <a:r>
              <a:rPr lang="fr-CH" dirty="0" smtClean="0">
                <a:solidFill>
                  <a:schemeClr val="accent3">
                    <a:lumMod val="50000"/>
                  </a:schemeClr>
                </a:solidFill>
              </a:rPr>
              <a:t> </a:t>
            </a:r>
            <a:r>
              <a:rPr lang="fr-CH" dirty="0" err="1" smtClean="0">
                <a:solidFill>
                  <a:schemeClr val="accent3">
                    <a:lumMod val="50000"/>
                  </a:schemeClr>
                </a:solidFill>
              </a:rPr>
              <a:t>Varying</a:t>
            </a:r>
            <a:r>
              <a:rPr lang="fr-CH" dirty="0" smtClean="0">
                <a:solidFill>
                  <a:schemeClr val="accent3">
                    <a:lumMod val="50000"/>
                  </a:schemeClr>
                </a:solidFill>
              </a:rPr>
              <a:t> </a:t>
            </a:r>
            <a:r>
              <a:rPr lang="fr-CH" dirty="0" err="1" smtClean="0">
                <a:solidFill>
                  <a:schemeClr val="accent3">
                    <a:lumMod val="50000"/>
                  </a:schemeClr>
                </a:solidFill>
              </a:rPr>
              <a:t>with</a:t>
            </a:r>
            <a:r>
              <a:rPr lang="fr-CH" dirty="0" smtClean="0">
                <a:solidFill>
                  <a:schemeClr val="accent3">
                    <a:lumMod val="50000"/>
                  </a:schemeClr>
                </a:solidFill>
              </a:rPr>
              <a:t> IRRATIONAL Sentiments</a:t>
            </a:r>
            <a:endParaRPr lang="en-US" dirty="0">
              <a:solidFill>
                <a:schemeClr val="accent3">
                  <a:lumMod val="50000"/>
                </a:schemeClr>
              </a:solidFill>
            </a:endParaRPr>
          </a:p>
        </p:txBody>
      </p:sp>
      <mc:AlternateContent xmlns:mc="http://schemas.openxmlformats.org/markup-compatibility/2006" xmlns:a14="http://schemas.microsoft.com/office/drawing/2010/main">
        <mc:Choice Requires="a14">
          <p:sp>
            <p:nvSpPr>
              <p:cNvPr id="5" name="Rectangle 4"/>
              <p:cNvSpPr/>
              <p:nvPr/>
            </p:nvSpPr>
            <p:spPr>
              <a:xfrm>
                <a:off x="415636" y="5602194"/>
                <a:ext cx="11029950" cy="707886"/>
              </a:xfrm>
              <a:prstGeom prst="rect">
                <a:avLst/>
              </a:prstGeom>
            </p:spPr>
            <p:txBody>
              <a:bodyPr wrap="square">
                <a:spAutoFit/>
              </a:bodyPr>
              <a:lstStyle/>
              <a:p>
                <a:r>
                  <a:rPr lang="fr-CH" sz="2000" dirty="0">
                    <a:solidFill>
                      <a:srgbClr val="006272"/>
                    </a:solidFill>
                  </a:rPr>
                  <a:t>Hypothesis 1</a:t>
                </a:r>
                <a:r>
                  <a:rPr lang="fr-CH" sz="2000" dirty="0"/>
                  <a:t>: </a:t>
                </a:r>
                <a14:m>
                  <m:oMath xmlns:m="http://schemas.openxmlformats.org/officeDocument/2006/math">
                    <m:r>
                      <a:rPr lang="fr-CH" sz="2000" i="1">
                        <a:latin typeface="Cambria Math" panose="02040503050406030204" pitchFamily="18" charset="0"/>
                        <a:ea typeface="Cambria Math" panose="02040503050406030204" pitchFamily="18" charset="0"/>
                      </a:rPr>
                      <m:t>𝜑</m:t>
                    </m:r>
                  </m:oMath>
                </a14:m>
                <a:r>
                  <a:rPr lang="fr-CH" sz="2000" dirty="0"/>
                  <a:t> must </a:t>
                </a:r>
                <a:r>
                  <a:rPr lang="fr-CH" sz="2000" dirty="0" err="1"/>
                  <a:t>be</a:t>
                </a:r>
                <a:r>
                  <a:rPr lang="fr-CH" sz="2000" dirty="0"/>
                  <a:t> </a:t>
                </a:r>
                <a:r>
                  <a:rPr lang="fr-CH" sz="2000" dirty="0" err="1"/>
                  <a:t>associated</a:t>
                </a:r>
                <a:r>
                  <a:rPr lang="fr-CH" sz="2000" dirty="0"/>
                  <a:t> </a:t>
                </a:r>
                <a:r>
                  <a:rPr lang="fr-CH" sz="2000" dirty="0" err="1"/>
                  <a:t>with</a:t>
                </a:r>
                <a:r>
                  <a:rPr lang="fr-CH" sz="2000" dirty="0"/>
                  <a:t> the observable component </a:t>
                </a:r>
                <a14:m>
                  <m:oMath xmlns:m="http://schemas.openxmlformats.org/officeDocument/2006/math">
                    <m:r>
                      <m:rPr>
                        <m:sty m:val="p"/>
                      </m:rPr>
                      <a:rPr lang="el-GR" sz="2000" i="1" spc="600">
                        <a:solidFill>
                          <a:schemeClr val="accent3">
                            <a:lumMod val="60000"/>
                            <a:lumOff val="40000"/>
                          </a:schemeClr>
                        </a:solidFill>
                        <a:latin typeface="Cambria Math" panose="02040503050406030204" pitchFamily="18" charset="0"/>
                      </a:rPr>
                      <m:t>ρ</m:t>
                    </m:r>
                  </m:oMath>
                </a14:m>
                <a:r>
                  <a:rPr lang="fr-CH" sz="2000" dirty="0"/>
                  <a:t> (Spatial </a:t>
                </a:r>
                <a:r>
                  <a:rPr lang="fr-CH" sz="2000" dirty="0" err="1"/>
                  <a:t>autoregression</a:t>
                </a:r>
                <a:r>
                  <a:rPr lang="fr-CH" sz="2000" dirty="0"/>
                  <a:t>)</a:t>
                </a:r>
              </a:p>
              <a:p>
                <a:pPr marL="0" lvl="1" indent="0">
                  <a:buNone/>
                </a:pPr>
                <a:r>
                  <a:rPr lang="fr-CH" sz="2000" dirty="0" err="1" smtClean="0">
                    <a:solidFill>
                      <a:srgbClr val="006272"/>
                    </a:solidFill>
                  </a:rPr>
                  <a:t>Hypothesis</a:t>
                </a:r>
                <a:r>
                  <a:rPr lang="fr-CH" sz="2000" dirty="0" smtClean="0">
                    <a:solidFill>
                      <a:srgbClr val="006272"/>
                    </a:solidFill>
                  </a:rPr>
                  <a:t> </a:t>
                </a:r>
                <a:r>
                  <a:rPr lang="fr-CH" sz="2000" dirty="0">
                    <a:solidFill>
                      <a:srgbClr val="006272"/>
                    </a:solidFill>
                  </a:rPr>
                  <a:t>2</a:t>
                </a:r>
                <a:r>
                  <a:rPr lang="fr-CH" sz="2000" dirty="0"/>
                  <a:t>: </a:t>
                </a:r>
                <a14:m>
                  <m:oMath xmlns:m="http://schemas.openxmlformats.org/officeDocument/2006/math">
                    <m:r>
                      <a:rPr lang="fr-CH" sz="2000" i="1">
                        <a:latin typeface="Cambria Math" panose="02040503050406030204" pitchFamily="18" charset="0"/>
                        <a:ea typeface="Cambria Math" panose="02040503050406030204" pitchFamily="18" charset="0"/>
                      </a:rPr>
                      <m:t>𝜑</m:t>
                    </m:r>
                  </m:oMath>
                </a14:m>
                <a:r>
                  <a:rPr lang="fr-CH" sz="2000" dirty="0"/>
                  <a:t> must NOT </a:t>
                </a:r>
                <a:r>
                  <a:rPr lang="fr-CH" sz="2000" dirty="0" err="1"/>
                  <a:t>be</a:t>
                </a:r>
                <a:r>
                  <a:rPr lang="fr-CH" sz="2000" dirty="0"/>
                  <a:t> </a:t>
                </a:r>
                <a:r>
                  <a:rPr lang="fr-CH" sz="2000" dirty="0" err="1"/>
                  <a:t>associated</a:t>
                </a:r>
                <a:r>
                  <a:rPr lang="fr-CH" sz="2000" dirty="0"/>
                  <a:t> </a:t>
                </a:r>
                <a:r>
                  <a:rPr lang="fr-CH" sz="2000" dirty="0" err="1"/>
                  <a:t>with</a:t>
                </a:r>
                <a:r>
                  <a:rPr lang="fr-CH" sz="2000" dirty="0"/>
                  <a:t> the </a:t>
                </a:r>
                <a:r>
                  <a:rPr lang="fr-CH" sz="2000" dirty="0" smtClean="0"/>
                  <a:t>un-observable </a:t>
                </a:r>
                <a:r>
                  <a:rPr lang="fr-CH" sz="2000" dirty="0"/>
                  <a:t>component</a:t>
                </a:r>
                <a14:m>
                  <m:oMath xmlns:m="http://schemas.openxmlformats.org/officeDocument/2006/math">
                    <m:r>
                      <a:rPr lang="fr-CH" sz="2000" spc="600">
                        <a:solidFill>
                          <a:schemeClr val="accent3">
                            <a:lumMod val="60000"/>
                            <a:lumOff val="40000"/>
                          </a:schemeClr>
                        </a:solidFill>
                        <a:latin typeface="Cambria Math" panose="02040503050406030204" pitchFamily="18" charset="0"/>
                      </a:rPr>
                      <m:t> </m:t>
                    </m:r>
                    <m:r>
                      <a:rPr lang="en-US" sz="2000" i="1" spc="600">
                        <a:solidFill>
                          <a:schemeClr val="accent3">
                            <a:lumMod val="60000"/>
                            <a:lumOff val="40000"/>
                          </a:schemeClr>
                        </a:solidFill>
                        <a:latin typeface="Cambria Math" panose="02040503050406030204" pitchFamily="18" charset="0"/>
                      </a:rPr>
                      <m:t>𝜆</m:t>
                    </m:r>
                  </m:oMath>
                </a14:m>
                <a:r>
                  <a:rPr lang="fr-CH" sz="2000" dirty="0"/>
                  <a:t>(Spatial </a:t>
                </a:r>
                <a:r>
                  <a:rPr lang="fr-CH" sz="2000" dirty="0" err="1"/>
                  <a:t>error</a:t>
                </a:r>
                <a:r>
                  <a:rPr lang="fr-CH" sz="2000" dirty="0" smtClean="0"/>
                  <a:t>)</a:t>
                </a:r>
                <a:endParaRPr lang="fr-CH" sz="2000" dirty="0"/>
              </a:p>
            </p:txBody>
          </p:sp>
        </mc:Choice>
        <mc:Fallback xmlns="">
          <p:sp>
            <p:nvSpPr>
              <p:cNvPr id="5" name="Rectangle 4"/>
              <p:cNvSpPr>
                <a:spLocks noRot="1" noChangeAspect="1" noMove="1" noResize="1" noEditPoints="1" noAdjustHandles="1" noChangeArrowheads="1" noChangeShapeType="1" noTextEdit="1"/>
              </p:cNvSpPr>
              <p:nvPr/>
            </p:nvSpPr>
            <p:spPr>
              <a:xfrm>
                <a:off x="415636" y="5602194"/>
                <a:ext cx="11029950" cy="707886"/>
              </a:xfrm>
              <a:prstGeom prst="rect">
                <a:avLst/>
              </a:prstGeom>
              <a:blipFill rotWithShape="0">
                <a:blip r:embed="rId2"/>
                <a:stretch>
                  <a:fillRect l="-552" t="-5172" b="-14655"/>
                </a:stretch>
              </a:blipFill>
            </p:spPr>
            <p:txBody>
              <a:bodyPr/>
              <a:lstStyle/>
              <a:p>
                <a:r>
                  <a:rPr lang="en-US">
                    <a:noFill/>
                  </a:rPr>
                  <a:t> </a:t>
                </a:r>
              </a:p>
            </p:txBody>
          </p:sp>
        </mc:Fallback>
      </mc:AlternateContent>
    </p:spTree>
    <p:extLst>
      <p:ext uri="{BB962C8B-B14F-4D97-AF65-F5344CB8AC3E}">
        <p14:creationId xmlns:p14="http://schemas.microsoft.com/office/powerpoint/2010/main" val="36307908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smtClean="0"/>
              <a:t>cONCLUSIONS</a:t>
            </a:r>
            <a:endParaRPr lang="en-US" dirty="0"/>
          </a:p>
        </p:txBody>
      </p:sp>
      <p:sp>
        <p:nvSpPr>
          <p:cNvPr id="3" name="Content Placeholder 2"/>
          <p:cNvSpPr>
            <a:spLocks noGrp="1"/>
          </p:cNvSpPr>
          <p:nvPr>
            <p:ph idx="1"/>
          </p:nvPr>
        </p:nvSpPr>
        <p:spPr/>
        <p:txBody>
          <a:bodyPr/>
          <a:lstStyle/>
          <a:p>
            <a:r>
              <a:rPr lang="fr-CH" sz="2000" dirty="0"/>
              <a:t>Spatial propagation of </a:t>
            </a:r>
            <a:r>
              <a:rPr lang="fr-CH" sz="2000" dirty="0" err="1">
                <a:solidFill>
                  <a:srgbClr val="006272"/>
                </a:solidFill>
              </a:rPr>
              <a:t>pricing</a:t>
            </a:r>
            <a:r>
              <a:rPr lang="fr-CH" sz="2000" dirty="0">
                <a:solidFill>
                  <a:srgbClr val="006272"/>
                </a:solidFill>
              </a:rPr>
              <a:t> </a:t>
            </a:r>
            <a:r>
              <a:rPr lang="fr-CH" sz="2000" dirty="0" err="1"/>
              <a:t>is</a:t>
            </a:r>
            <a:r>
              <a:rPr lang="fr-CH" sz="2000" dirty="0"/>
              <a:t> the </a:t>
            </a:r>
            <a:r>
              <a:rPr lang="fr-CH" sz="2000" dirty="0" err="1"/>
              <a:t>highest</a:t>
            </a:r>
            <a:r>
              <a:rPr lang="fr-CH" sz="2000" dirty="0"/>
              <a:t> </a:t>
            </a:r>
            <a:r>
              <a:rPr lang="fr-CH" sz="2000" dirty="0" err="1"/>
              <a:t>when</a:t>
            </a:r>
            <a:r>
              <a:rPr lang="fr-CH" sz="2000" dirty="0"/>
              <a:t> the </a:t>
            </a:r>
            <a:r>
              <a:rPr lang="fr-CH" sz="2000" dirty="0" err="1"/>
              <a:t>markets</a:t>
            </a:r>
            <a:r>
              <a:rPr lang="fr-CH" sz="2000" dirty="0"/>
              <a:t> are in </a:t>
            </a:r>
            <a:r>
              <a:rPr lang="fr-CH" sz="2000" dirty="0" err="1">
                <a:solidFill>
                  <a:srgbClr val="006272"/>
                </a:solidFill>
              </a:rPr>
              <a:t>turmoil</a:t>
            </a:r>
            <a:r>
              <a:rPr lang="fr-CH" sz="2000" dirty="0">
                <a:solidFill>
                  <a:srgbClr val="006272"/>
                </a:solidFill>
              </a:rPr>
              <a:t> (high </a:t>
            </a:r>
            <a:r>
              <a:rPr lang="fr-CH" sz="2000" dirty="0" err="1">
                <a:solidFill>
                  <a:srgbClr val="006272"/>
                </a:solidFill>
              </a:rPr>
              <a:t>anxiety</a:t>
            </a:r>
            <a:r>
              <a:rPr lang="fr-CH" sz="2000" dirty="0">
                <a:solidFill>
                  <a:srgbClr val="006272"/>
                </a:solidFill>
              </a:rPr>
              <a:t>)</a:t>
            </a:r>
          </a:p>
          <a:p>
            <a:r>
              <a:rPr lang="fr-CH" sz="2000" dirty="0"/>
              <a:t>Spatial propagation of </a:t>
            </a:r>
            <a:r>
              <a:rPr lang="fr-CH" sz="2000" dirty="0" err="1">
                <a:solidFill>
                  <a:srgbClr val="006272"/>
                </a:solidFill>
              </a:rPr>
              <a:t>pricing</a:t>
            </a:r>
            <a:r>
              <a:rPr lang="fr-CH" sz="2000" dirty="0">
                <a:solidFill>
                  <a:srgbClr val="006272"/>
                </a:solidFill>
              </a:rPr>
              <a:t> </a:t>
            </a:r>
            <a:r>
              <a:rPr lang="fr-CH" sz="2000" dirty="0" err="1"/>
              <a:t>is</a:t>
            </a:r>
            <a:r>
              <a:rPr lang="fr-CH" sz="2000" dirty="0"/>
              <a:t> the </a:t>
            </a:r>
            <a:r>
              <a:rPr lang="fr-CH" sz="2000" dirty="0" err="1"/>
              <a:t>highest</a:t>
            </a:r>
            <a:r>
              <a:rPr lang="fr-CH" sz="2000" dirty="0"/>
              <a:t> </a:t>
            </a:r>
            <a:r>
              <a:rPr lang="fr-CH" sz="2000" dirty="0" err="1"/>
              <a:t>when</a:t>
            </a:r>
            <a:r>
              <a:rPr lang="fr-CH" sz="2000" dirty="0"/>
              <a:t> the </a:t>
            </a:r>
            <a:r>
              <a:rPr lang="fr-CH" sz="2000" dirty="0" err="1"/>
              <a:t>investors</a:t>
            </a:r>
            <a:r>
              <a:rPr lang="fr-CH" sz="2000" dirty="0"/>
              <a:t> are </a:t>
            </a:r>
            <a:r>
              <a:rPr lang="fr-CH" sz="2000" dirty="0" err="1">
                <a:solidFill>
                  <a:srgbClr val="006272"/>
                </a:solidFill>
              </a:rPr>
              <a:t>irrationally</a:t>
            </a:r>
            <a:r>
              <a:rPr lang="fr-CH" sz="2000" dirty="0">
                <a:solidFill>
                  <a:srgbClr val="006272"/>
                </a:solidFill>
              </a:rPr>
              <a:t> </a:t>
            </a:r>
            <a:r>
              <a:rPr lang="fr-CH" sz="2000" dirty="0" err="1">
                <a:solidFill>
                  <a:srgbClr val="006272"/>
                </a:solidFill>
              </a:rPr>
              <a:t>pessimistic</a:t>
            </a:r>
            <a:r>
              <a:rPr lang="fr-CH" sz="2000" dirty="0">
                <a:solidFill>
                  <a:srgbClr val="006272"/>
                </a:solidFill>
              </a:rPr>
              <a:t> </a:t>
            </a:r>
            <a:r>
              <a:rPr lang="fr-CH" sz="2000" dirty="0"/>
              <a:t>(</a:t>
            </a:r>
            <a:r>
              <a:rPr lang="fr-CH" sz="2000" dirty="0" err="1"/>
              <a:t>low</a:t>
            </a:r>
            <a:r>
              <a:rPr lang="fr-CH" sz="2000" dirty="0"/>
              <a:t> </a:t>
            </a:r>
            <a:r>
              <a:rPr lang="fr-CH" sz="2000" dirty="0" err="1"/>
              <a:t>unexplained</a:t>
            </a:r>
            <a:r>
              <a:rPr lang="fr-CH" sz="2000" dirty="0"/>
              <a:t> sentiments)</a:t>
            </a:r>
          </a:p>
          <a:p>
            <a:r>
              <a:rPr lang="fr-CH" sz="2000" dirty="0"/>
              <a:t>Spatial propagation of (</a:t>
            </a:r>
            <a:r>
              <a:rPr lang="fr-CH" sz="2000" dirty="0" err="1"/>
              <a:t>unobservable</a:t>
            </a:r>
            <a:r>
              <a:rPr lang="fr-CH" sz="2000" dirty="0"/>
              <a:t>) </a:t>
            </a:r>
            <a:r>
              <a:rPr lang="fr-CH" sz="2000" dirty="0">
                <a:solidFill>
                  <a:srgbClr val="006272"/>
                </a:solidFill>
              </a:rPr>
              <a:t>mis-</a:t>
            </a:r>
            <a:r>
              <a:rPr lang="fr-CH" sz="2000" dirty="0" err="1">
                <a:solidFill>
                  <a:srgbClr val="006272"/>
                </a:solidFill>
              </a:rPr>
              <a:t>pricing</a:t>
            </a:r>
            <a:r>
              <a:rPr lang="fr-CH" sz="2000" dirty="0"/>
              <a:t> </a:t>
            </a:r>
            <a:r>
              <a:rPr lang="fr-CH" sz="2000" dirty="0" err="1"/>
              <a:t>does</a:t>
            </a:r>
            <a:r>
              <a:rPr lang="fr-CH" sz="2000" dirty="0"/>
              <a:t> not </a:t>
            </a:r>
            <a:r>
              <a:rPr lang="fr-CH" sz="2000" dirty="0" err="1"/>
              <a:t>seem</a:t>
            </a:r>
            <a:r>
              <a:rPr lang="fr-CH" sz="2000" dirty="0"/>
              <a:t> to </a:t>
            </a:r>
            <a:r>
              <a:rPr lang="fr-CH" sz="2000" dirty="0" err="1"/>
              <a:t>be</a:t>
            </a:r>
            <a:r>
              <a:rPr lang="fr-CH" sz="2000" dirty="0"/>
              <a:t> a </a:t>
            </a:r>
            <a:r>
              <a:rPr lang="fr-CH" sz="2000" dirty="0" err="1"/>
              <a:t>function</a:t>
            </a:r>
            <a:r>
              <a:rPr lang="fr-CH" sz="2000" dirty="0"/>
              <a:t> of </a:t>
            </a:r>
            <a:r>
              <a:rPr lang="fr-CH" sz="2000" dirty="0" err="1"/>
              <a:t>anxiety</a:t>
            </a:r>
            <a:r>
              <a:rPr lang="fr-CH" sz="2000" dirty="0"/>
              <a:t> or </a:t>
            </a:r>
            <a:r>
              <a:rPr lang="fr-CH" sz="2000" dirty="0" smtClean="0"/>
              <a:t>sentiments</a:t>
            </a:r>
            <a:endParaRPr lang="en-US" sz="2000" dirty="0"/>
          </a:p>
          <a:p>
            <a:endParaRPr lang="en-US" sz="2000" dirty="0"/>
          </a:p>
          <a:p>
            <a:endParaRPr lang="en-US" sz="2000" dirty="0"/>
          </a:p>
        </p:txBody>
      </p:sp>
      <p:sp>
        <p:nvSpPr>
          <p:cNvPr id="6" name="Slide Number Placeholder 5"/>
          <p:cNvSpPr>
            <a:spLocks noGrp="1"/>
          </p:cNvSpPr>
          <p:nvPr>
            <p:ph type="sldNum" sz="quarter" idx="12"/>
          </p:nvPr>
        </p:nvSpPr>
        <p:spPr/>
        <p:txBody>
          <a:bodyPr/>
          <a:lstStyle/>
          <a:p>
            <a:fld id="{83DCF88C-AC39-5742-933A-9F64C41D075D}" type="slidenum">
              <a:rPr lang="fr-FR" smtClean="0"/>
              <a:pPr/>
              <a:t>31</a:t>
            </a:fld>
            <a:endParaRPr lang="fr-FR" dirty="0"/>
          </a:p>
        </p:txBody>
      </p:sp>
    </p:spTree>
    <p:extLst>
      <p:ext uri="{BB962C8B-B14F-4D97-AF65-F5344CB8AC3E}">
        <p14:creationId xmlns:p14="http://schemas.microsoft.com/office/powerpoint/2010/main" val="35504729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CH" dirty="0" err="1" smtClean="0"/>
              <a:t>Thank</a:t>
            </a:r>
            <a:r>
              <a:rPr lang="fr-CH" dirty="0" smtClean="0"/>
              <a:t> </a:t>
            </a:r>
            <a:r>
              <a:rPr lang="fr-CH" dirty="0" err="1" smtClean="0"/>
              <a:t>you</a:t>
            </a:r>
            <a:endParaRPr lang="en-US" dirty="0"/>
          </a:p>
        </p:txBody>
      </p:sp>
      <p:sp>
        <p:nvSpPr>
          <p:cNvPr id="5" name="Subtitle 4"/>
          <p:cNvSpPr>
            <a:spLocks noGrp="1"/>
          </p:cNvSpPr>
          <p:nvPr>
            <p:ph type="subTitle" idx="1"/>
          </p:nvPr>
        </p:nvSpPr>
        <p:spPr/>
        <p:txBody>
          <a:bodyPr/>
          <a:lstStyle/>
          <a:p>
            <a:r>
              <a:rPr lang="fr-CH" dirty="0" smtClean="0"/>
              <a:t>Questions?</a:t>
            </a:r>
            <a:endParaRPr lang="en-US" dirty="0"/>
          </a:p>
        </p:txBody>
      </p:sp>
    </p:spTree>
    <p:extLst>
      <p:ext uri="{BB962C8B-B14F-4D97-AF65-F5344CB8AC3E}">
        <p14:creationId xmlns:p14="http://schemas.microsoft.com/office/powerpoint/2010/main" val="1727854118"/>
      </p:ext>
    </p:extLst>
  </p:cSld>
  <p:clrMapOvr>
    <a:masterClrMapping/>
  </p:clrMapOvr>
  <p:timing>
    <p:tnLst>
      <p:par>
        <p:cTn id="1" dur="indefinite" restart="never" nodeType="tmRoot"/>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Template>
  <TotalTime>3606</TotalTime>
  <Words>2611</Words>
  <Application>Microsoft Office PowerPoint</Application>
  <PresentationFormat>Widescreen</PresentationFormat>
  <Paragraphs>666</Paragraphs>
  <Slides>32</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Arial</vt:lpstr>
      <vt:lpstr>Calibri</vt:lpstr>
      <vt:lpstr>Cambria Math</vt:lpstr>
      <vt:lpstr>Courier New</vt:lpstr>
      <vt:lpstr>Gill Sans Bo</vt:lpstr>
      <vt:lpstr>Gill Sans MT</vt:lpstr>
      <vt:lpstr>Mangal</vt:lpstr>
      <vt:lpstr>Times New Roman</vt:lpstr>
      <vt:lpstr>Wingdings</vt:lpstr>
      <vt:lpstr>Wingdings 2</vt:lpstr>
      <vt:lpstr>Dividend</vt:lpstr>
      <vt:lpstr>The Time-Varying Nature of Spatial Dependencies in Commercial Real Estate Prices:  A Behavioral Explanation</vt:lpstr>
      <vt:lpstr>Motivation for the study</vt:lpstr>
      <vt:lpstr>PowerPoint Presentation</vt:lpstr>
      <vt:lpstr>PowerPoint Presentation</vt:lpstr>
      <vt:lpstr>PowerPoint Presentation</vt:lpstr>
      <vt:lpstr>Research Question</vt:lpstr>
      <vt:lpstr>Background</vt:lpstr>
      <vt:lpstr>Spatial Dependencs</vt:lpstr>
      <vt:lpstr>The Rational Spatial Dependence</vt:lpstr>
      <vt:lpstr>PowerPoint Presentation</vt:lpstr>
      <vt:lpstr>Sentiments</vt:lpstr>
      <vt:lpstr>Gaps in the Literature</vt:lpstr>
      <vt:lpstr>Theory &amp; Hypotheses</vt:lpstr>
      <vt:lpstr>PowerPoint Presentation</vt:lpstr>
      <vt:lpstr>PowerPoint Presentation</vt:lpstr>
      <vt:lpstr>PowerPoint Presentation</vt:lpstr>
      <vt:lpstr>PowerPoint Presentation</vt:lpstr>
      <vt:lpstr>Data</vt:lpstr>
      <vt:lpstr>Data Sources</vt:lpstr>
      <vt:lpstr>Data Summary  | Cross Section</vt:lpstr>
      <vt:lpstr>PowerPoint Presentation</vt:lpstr>
      <vt:lpstr>Methodology</vt:lpstr>
      <vt:lpstr>Step-1: Irrational Sentiments &amp; Rational Anxiety</vt:lpstr>
      <vt:lpstr>Step-2: Hedonic Model</vt:lpstr>
      <vt:lpstr>Spatial Hedonic Models</vt:lpstr>
      <vt:lpstr>Temporally Adjusted Weight MAtrix</vt:lpstr>
      <vt:lpstr>Results &amp; Discussion </vt:lpstr>
      <vt:lpstr>Baseline Hedonic Models: OLS &amp; Spatial</vt:lpstr>
      <vt:lpstr>Spatial Effects Varying with RATIONAL Anxiety</vt:lpstr>
      <vt:lpstr>Spatial Effects Varying with IRRATIONAL Sentiments</vt:lpstr>
      <vt:lpstr>cONCLUSIONS</vt:lpstr>
      <vt:lpstr>Thank you</vt:lpstr>
    </vt:vector>
  </TitlesOfParts>
  <Company>ECOLE HOTELIERE LAUSANNE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Time-Varying Nature of Spatial Dependencies in Commercial Real Estate Prices:  A Behavioral Explanation</dc:title>
  <dc:creator>DAS Prashant</dc:creator>
  <cp:lastModifiedBy>DAS Prashant</cp:lastModifiedBy>
  <cp:revision>95</cp:revision>
  <dcterms:created xsi:type="dcterms:W3CDTF">2019-06-03T07:45:15Z</dcterms:created>
  <dcterms:modified xsi:type="dcterms:W3CDTF">2019-07-03T07:13:09Z</dcterms:modified>
</cp:coreProperties>
</file>